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80" r:id="rId3"/>
    <p:sldId id="281" r:id="rId4"/>
    <p:sldId id="282" r:id="rId5"/>
    <p:sldId id="283" r:id="rId6"/>
    <p:sldId id="286" r:id="rId7"/>
    <p:sldId id="264" r:id="rId8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比嘉 あゆみ" initials="比嘉" lastIdx="2" clrIdx="0">
    <p:extLst>
      <p:ext uri="{19B8F6BF-5375-455C-9EA6-DF929625EA0E}">
        <p15:presenceInfo xmlns:p15="http://schemas.microsoft.com/office/powerpoint/2012/main" userId="S-1-5-21-1418331534-740377347-1868970003-130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FF60B1"/>
    <a:srgbClr val="FFD200"/>
    <a:srgbClr val="FFED9C"/>
    <a:srgbClr val="00FF00"/>
    <a:srgbClr val="FF5050"/>
    <a:srgbClr val="FFD400"/>
    <a:srgbClr val="66FFF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6" autoAdjust="0"/>
    <p:restoredTop sz="96429" autoAdjust="0"/>
  </p:normalViewPr>
  <p:slideViewPr>
    <p:cSldViewPr snapToGrid="0">
      <p:cViewPr>
        <p:scale>
          <a:sx n="50" d="100"/>
          <a:sy n="50" d="100"/>
        </p:scale>
        <p:origin x="10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CD890-DF27-4174-86F0-B35CA370368C}" type="datetimeFigureOut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F539E-F41A-46E9-A7C0-3E227333B7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304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911B4-6524-481D-8B2C-93769306BBAE}" type="datetimeFigureOut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F7A89E-C286-4B41-B7A7-FF4415156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42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7A89E-C286-4B41-B7A7-FF44151560A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7698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7A89E-C286-4B41-B7A7-FF44151560A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042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7A89E-C286-4B41-B7A7-FF44151560A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66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7A89E-C286-4B41-B7A7-FF44151560A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931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F7A89E-C286-4B41-B7A7-FF44151560A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092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4E48E-2B0E-4F18-B653-028EF795942D}" type="datetime1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351D8A5-A136-420D-8DC1-F8F09AF89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69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0872-3D47-403B-9013-CB1A0C005386}" type="datetime1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711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7D980-EF82-4C3D-A15E-85FB303A673D}" type="datetime1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772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C7313-6F47-46CD-BA23-675B77149081}" type="datetime1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1351D8A5-A136-420D-8DC1-F8F09AF89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07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24308-93F4-4777-B7A6-237D9F66A436}" type="datetime1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5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D93DC-1844-40E1-9120-1BDD9F4AFCB0}" type="datetime1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275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5085-7923-4B71-B160-5C676F258F1D}" type="datetime1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37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960C-2199-4A2A-B3F0-8E0591743535}" type="datetime1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38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B751E-7A71-4969-93A7-6262D8496A43}" type="datetime1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3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402DA-B378-4FFB-9EFB-859442D158D5}" type="datetime1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19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46240-4228-4E03-AC5A-87EFEAD29F19}" type="datetime1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7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20BE8-9B3B-4525-92A8-4912FDAE87E0}" type="datetime1">
              <a:rPr kumimoji="1" lang="ja-JP" altLang="en-US" smtClean="0"/>
              <a:t>2020/6/23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1D8A5-A136-420D-8DC1-F8F09AF89A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5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>
          <a:xfrm>
            <a:off x="824323" y="3123310"/>
            <a:ext cx="421461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6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MJ5-i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4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endParaRPr kumimoji="1" lang="ja-JP" altLang="en-US" sz="4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7880223" y="249022"/>
            <a:ext cx="3643354" cy="6390596"/>
            <a:chOff x="7567186" y="265498"/>
            <a:chExt cx="3643354" cy="6390596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186" y="265498"/>
              <a:ext cx="3542305" cy="6205930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9807592" y="6286762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MJ5-i-150-J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998984" cy="2292295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 rot="20987309">
            <a:off x="223183" y="186090"/>
            <a:ext cx="48846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Because </a:t>
            </a:r>
          </a:p>
          <a:p>
            <a:pPr algn="ctr"/>
            <a:r>
              <a:rPr lang="en-US" altLang="ja-JP" sz="4800" dirty="0" smtClean="0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we</a:t>
            </a:r>
            <a:r>
              <a:rPr kumimoji="1" lang="en-US" altLang="ja-JP" sz="4800" dirty="0" smtClean="0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are MATSUI</a:t>
            </a:r>
            <a:r>
              <a:rPr kumimoji="1" lang="ja-JP" altLang="en-US" sz="4800" dirty="0" smtClean="0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kumimoji="1" lang="en-US" altLang="ja-JP" sz="4800" dirty="0" smtClean="0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!</a:t>
            </a:r>
            <a:endParaRPr kumimoji="1" lang="ja-JP" altLang="en-US" sz="4800" dirty="0">
              <a:ln w="0"/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24323" y="4800711"/>
            <a:ext cx="481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Patent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No.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JP</a:t>
            </a:r>
            <a:r>
              <a:rPr lang="ja-JP" altLang="en-US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2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5420375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32170" y="5258886"/>
            <a:ext cx="19094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Japan Patent 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ja-JP" altLang="en-US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304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41906" y="281123"/>
            <a:ext cx="28312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Existing dehumidifying </a:t>
            </a:r>
            <a:r>
              <a:rPr lang="en-US" altLang="ja-JP" sz="12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dryer </a:t>
            </a:r>
            <a:r>
              <a:rPr lang="en-US" altLang="ja-JP" sz="12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was ...</a:t>
            </a:r>
            <a:endParaRPr lang="en-US" altLang="ja-JP" sz="120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endParaRPr lang="en-US" altLang="ja-JP" sz="1200" dirty="0" smtClean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r>
              <a:rPr lang="en-US" altLang="ja-JP" sz="12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-</a:t>
            </a:r>
            <a:r>
              <a:rPr lang="ja-JP" altLang="en-US" sz="12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The </a:t>
            </a:r>
            <a:r>
              <a:rPr lang="en-US" altLang="ja-JP" sz="12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outside air at room temperature </a:t>
            </a:r>
            <a:endParaRPr lang="en-US" altLang="ja-JP" sz="1200" dirty="0" smtClean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r>
              <a:rPr lang="ja-JP" altLang="en-US" sz="12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</a:t>
            </a:r>
            <a:r>
              <a:rPr lang="ja-JP" altLang="en-US" sz="12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was </a:t>
            </a:r>
            <a:r>
              <a:rPr lang="en-US" altLang="ja-JP" sz="12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taken in and heated by </a:t>
            </a:r>
            <a:endParaRPr lang="en-US" altLang="ja-JP" sz="1200" dirty="0" smtClean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r>
              <a:rPr lang="en-US" altLang="ja-JP" sz="12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 the </a:t>
            </a:r>
            <a:r>
              <a:rPr lang="en-US" altLang="ja-JP" sz="12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regeneration </a:t>
            </a:r>
            <a:r>
              <a:rPr lang="en-US" altLang="ja-JP" sz="12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heater</a:t>
            </a:r>
            <a:endParaRPr lang="en-US" altLang="ja-JP" sz="120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r>
              <a:rPr lang="en-US" altLang="ja-JP" sz="12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- Honeycomb </a:t>
            </a:r>
            <a:r>
              <a:rPr lang="en-US" altLang="ja-JP" sz="12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regeneration heating </a:t>
            </a:r>
            <a:endParaRPr lang="en-US" altLang="ja-JP" sz="1200" dirty="0" smtClean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r>
              <a:rPr lang="en-US" altLang="ja-JP" sz="12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 exhaust was </a:t>
            </a:r>
            <a:r>
              <a:rPr lang="en-US" altLang="ja-JP" sz="12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discharged outside </a:t>
            </a:r>
            <a:endParaRPr lang="en-US" altLang="ja-JP" sz="1200" dirty="0" smtClean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  <a:p>
            <a:r>
              <a:rPr lang="en-US" altLang="ja-JP" sz="12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  the </a:t>
            </a:r>
            <a:r>
              <a:rPr lang="en-US" altLang="ja-JP" sz="1200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machine at high </a:t>
            </a:r>
            <a:r>
              <a:rPr lang="en-US" altLang="ja-JP" sz="1200" dirty="0" smtClean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temperature</a:t>
            </a:r>
            <a:endParaRPr lang="en-US" altLang="ja-JP" sz="1200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321012" y="195088"/>
            <a:ext cx="6764416" cy="1879878"/>
          </a:xfrm>
          <a:prstGeom prst="roundRect">
            <a:avLst>
              <a:gd name="adj" fmla="val 7038"/>
            </a:avLst>
          </a:prstGeom>
          <a:noFill/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20927473">
            <a:off x="575517" y="2872923"/>
            <a:ext cx="2505673" cy="2194750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 rot="20725975">
            <a:off x="567774" y="3491881"/>
            <a:ext cx="27238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600" dirty="0" smtClean="0">
                <a:effectLst/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But MJ5-i </a:t>
            </a:r>
            <a:r>
              <a:rPr lang="en-US" altLang="ja-JP" sz="3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is </a:t>
            </a:r>
          </a:p>
          <a:p>
            <a:pPr algn="ctr"/>
            <a:r>
              <a:rPr lang="en-US" altLang="ja-JP" sz="36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different!</a:t>
            </a:r>
            <a:endParaRPr lang="en-US" altLang="ja-JP" sz="3600" dirty="0" smtClean="0">
              <a:effectLst/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3722360" y="369334"/>
            <a:ext cx="3419340" cy="1696666"/>
            <a:chOff x="3286260" y="369334"/>
            <a:chExt cx="3419340" cy="1696666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134" y="369334"/>
              <a:ext cx="2219785" cy="1531386"/>
            </a:xfrm>
            <a:prstGeom prst="rect">
              <a:avLst/>
            </a:prstGeom>
          </p:spPr>
        </p:pic>
        <p:sp>
          <p:nvSpPr>
            <p:cNvPr id="24" name="テキスト ボックス 23"/>
            <p:cNvSpPr txBox="1"/>
            <p:nvPr/>
          </p:nvSpPr>
          <p:spPr>
            <a:xfrm>
              <a:off x="4959464" y="1691527"/>
              <a:ext cx="66717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 Blower</a:t>
              </a:r>
              <a:endParaRPr kumimoji="1" lang="ja-JP" altLang="en-US" sz="6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361987" y="1881334"/>
              <a:ext cx="80983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Conveying Blower</a:t>
              </a:r>
              <a:endParaRPr kumimoji="1" lang="ja-JP" altLang="en-US" sz="6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571136" y="1583310"/>
              <a:ext cx="4251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Cooler</a:t>
              </a:r>
              <a:endParaRPr kumimoji="1" lang="ja-JP" altLang="en-US" sz="6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309267" y="951841"/>
              <a:ext cx="429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 </a:t>
              </a:r>
            </a:p>
            <a:p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Heater</a:t>
              </a:r>
              <a:endParaRPr kumimoji="1" lang="ja-JP" altLang="en-US" sz="6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4184381" y="1640186"/>
              <a:ext cx="74892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Discharge Valve</a:t>
              </a:r>
              <a:endParaRPr kumimoji="1" lang="ja-JP" altLang="en-US" sz="6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380075" y="1435425"/>
              <a:ext cx="6190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Honeycomb </a:t>
              </a:r>
            </a:p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Rotor</a:t>
              </a:r>
              <a:endParaRPr kumimoji="1" lang="ja-JP" altLang="en-US" sz="6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4948561" y="765428"/>
              <a:ext cx="6719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Regeneration </a:t>
              </a:r>
            </a:p>
            <a:p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Blower</a:t>
              </a:r>
              <a:endParaRPr kumimoji="1" lang="ja-JP" altLang="en-US" sz="6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3848856" y="956373"/>
              <a:ext cx="4395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 </a:t>
              </a:r>
            </a:p>
            <a:p>
              <a:pPr algn="ctr"/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Hopper</a:t>
              </a:r>
              <a:endParaRPr kumimoji="1" lang="ja-JP" altLang="en-US" sz="6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3286260" y="1842024"/>
              <a:ext cx="88197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To molding machine</a:t>
              </a:r>
              <a:endParaRPr kumimoji="1" lang="ja-JP" altLang="en-US" sz="6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3401943" y="612354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From </a:t>
              </a:r>
            </a:p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material </a:t>
              </a:r>
            </a:p>
            <a:p>
              <a:r>
                <a:rPr kumimoji="1" lang="en-US" altLang="ja-JP" sz="6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tank</a:t>
              </a: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5328005" y="647097"/>
              <a:ext cx="108876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b="1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From outside air</a:t>
              </a:r>
              <a:endParaRPr kumimoji="1" lang="ja-JP" altLang="en-US" sz="9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5013928" y="979828"/>
              <a:ext cx="16916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b="1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To outside machine</a:t>
              </a:r>
            </a:p>
            <a:p>
              <a:r>
                <a:rPr kumimoji="1" lang="en-US" altLang="ja-JP" sz="900" b="1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(Waste Heat)</a:t>
              </a: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431457" y="523586"/>
              <a:ext cx="13131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b="1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Regeneratio</a:t>
              </a:r>
              <a:r>
                <a:rPr lang="en-US" altLang="ja-JP" sz="900" b="1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n Heater</a:t>
              </a:r>
              <a:endParaRPr kumimoji="1" lang="ja-JP" altLang="en-US" sz="9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grpSp>
        <p:nvGrpSpPr>
          <p:cNvPr id="43" name="グループ化 42"/>
          <p:cNvGrpSpPr/>
          <p:nvPr/>
        </p:nvGrpSpPr>
        <p:grpSpPr>
          <a:xfrm>
            <a:off x="3352342" y="1888312"/>
            <a:ext cx="8728062" cy="4947962"/>
            <a:chOff x="3366197" y="1777472"/>
            <a:chExt cx="8728062" cy="4947962"/>
          </a:xfrm>
        </p:grpSpPr>
        <p:pic>
          <p:nvPicPr>
            <p:cNvPr id="44" name="図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197" y="2694731"/>
              <a:ext cx="8491617" cy="3821083"/>
            </a:xfrm>
            <a:prstGeom prst="rect">
              <a:avLst/>
            </a:prstGeom>
          </p:spPr>
        </p:pic>
        <p:grpSp>
          <p:nvGrpSpPr>
            <p:cNvPr id="45" name="グループ化 44"/>
            <p:cNvGrpSpPr/>
            <p:nvPr/>
          </p:nvGrpSpPr>
          <p:grpSpPr>
            <a:xfrm>
              <a:off x="3874667" y="1777472"/>
              <a:ext cx="8219592" cy="4947962"/>
              <a:chOff x="3874667" y="1777472"/>
              <a:chExt cx="8219592" cy="4947962"/>
            </a:xfrm>
          </p:grpSpPr>
          <p:sp>
            <p:nvSpPr>
              <p:cNvPr id="46" name="テキスト ボックス 45"/>
              <p:cNvSpPr txBox="1"/>
              <p:nvPr/>
            </p:nvSpPr>
            <p:spPr>
              <a:xfrm>
                <a:off x="3874667" y="6150702"/>
                <a:ext cx="114967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Molding Machine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4552088" y="3108616"/>
                <a:ext cx="9589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Material Tank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7858956" y="4436859"/>
                <a:ext cx="590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 </a:t>
                </a:r>
              </a:p>
              <a:p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Heater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6780718" y="4315951"/>
                <a:ext cx="603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 </a:t>
                </a:r>
              </a:p>
              <a:p>
                <a:r>
                  <a:rPr lang="en-US" altLang="ja-JP" sz="1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</a:t>
                </a:r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opper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7526896" y="5970797"/>
                <a:ext cx="11144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Discharge Valve</a:t>
                </a: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9475626" y="6075353"/>
                <a:ext cx="98135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 Blower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10497866" y="6479213"/>
                <a:ext cx="12137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Conveying Blower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10834868" y="5898089"/>
                <a:ext cx="56137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Cooler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8072253" y="5415798"/>
                <a:ext cx="9012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Honeycomb </a:t>
                </a:r>
              </a:p>
              <a:p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Rotor</a:t>
                </a: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9330423" y="3332064"/>
                <a:ext cx="9845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Regeneration </a:t>
                </a:r>
              </a:p>
              <a:p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Heater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6" name="テキスト ボックス 55"/>
              <p:cNvSpPr txBox="1"/>
              <p:nvPr/>
            </p:nvSpPr>
            <p:spPr>
              <a:xfrm>
                <a:off x="10294112" y="4190638"/>
                <a:ext cx="109837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Heat </a:t>
                </a:r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Exchanger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7" name="テキスト ボックス 56"/>
              <p:cNvSpPr txBox="1"/>
              <p:nvPr/>
            </p:nvSpPr>
            <p:spPr>
              <a:xfrm>
                <a:off x="10098467" y="4983386"/>
                <a:ext cx="9845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Regeneration </a:t>
                </a:r>
              </a:p>
              <a:p>
                <a:r>
                  <a:rPr lang="en-US" altLang="ja-JP" sz="1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B</a:t>
                </a:r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lower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9" name="角丸四角形吹き出し 68"/>
              <p:cNvSpPr/>
              <p:nvPr/>
            </p:nvSpPr>
            <p:spPr>
              <a:xfrm>
                <a:off x="8144816" y="1777472"/>
                <a:ext cx="3949443" cy="854686"/>
              </a:xfrm>
              <a:prstGeom prst="wedgeRoundRectCallout">
                <a:avLst>
                  <a:gd name="adj1" fmla="val 20761"/>
                  <a:gd name="adj2" fmla="val 230413"/>
                  <a:gd name="adj3" fmla="val 16667"/>
                </a:avLst>
              </a:prstGeom>
              <a:solidFill>
                <a:srgbClr val="FFDDFF">
                  <a:alpha val="40000"/>
                </a:srgbClr>
              </a:solidFill>
              <a:ln w="28575">
                <a:solidFill>
                  <a:srgbClr val="FF3399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Honeycomb regeneration heating exhaust and honeycomb regeneration cooling exhaust pass through </a:t>
                </a:r>
                <a:r>
                  <a:rPr lang="en-US" altLang="ja-JP" sz="14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heat </a:t>
                </a:r>
                <a:r>
                  <a:rPr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exchanger</a:t>
                </a:r>
                <a:r>
                  <a:rPr lang="en-US" altLang="ja-JP" sz="14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.</a:t>
                </a:r>
                <a:endParaRPr kumimoji="1" lang="ja-JP" altLang="en-US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90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3</a:t>
            </a:fld>
            <a:endParaRPr kumimoji="1" lang="ja-JP" altLang="en-US"/>
          </a:p>
        </p:txBody>
      </p:sp>
      <p:grpSp>
        <p:nvGrpSpPr>
          <p:cNvPr id="41" name="グループ化 40"/>
          <p:cNvGrpSpPr/>
          <p:nvPr/>
        </p:nvGrpSpPr>
        <p:grpSpPr>
          <a:xfrm>
            <a:off x="3352342" y="1888312"/>
            <a:ext cx="8728062" cy="4947962"/>
            <a:chOff x="3366197" y="1777472"/>
            <a:chExt cx="8728062" cy="4947962"/>
          </a:xfrm>
        </p:grpSpPr>
        <p:pic>
          <p:nvPicPr>
            <p:cNvPr id="42" name="図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197" y="2694731"/>
              <a:ext cx="8491617" cy="3821083"/>
            </a:xfrm>
            <a:prstGeom prst="rect">
              <a:avLst/>
            </a:prstGeom>
          </p:spPr>
        </p:pic>
        <p:grpSp>
          <p:nvGrpSpPr>
            <p:cNvPr id="43" name="グループ化 42"/>
            <p:cNvGrpSpPr/>
            <p:nvPr/>
          </p:nvGrpSpPr>
          <p:grpSpPr>
            <a:xfrm>
              <a:off x="3874667" y="1777472"/>
              <a:ext cx="8219592" cy="4947962"/>
              <a:chOff x="3874667" y="1777472"/>
              <a:chExt cx="8219592" cy="4947962"/>
            </a:xfrm>
          </p:grpSpPr>
          <p:sp>
            <p:nvSpPr>
              <p:cNvPr id="44" name="テキスト ボックス 43"/>
              <p:cNvSpPr txBox="1"/>
              <p:nvPr/>
            </p:nvSpPr>
            <p:spPr>
              <a:xfrm>
                <a:off x="3874667" y="6150702"/>
                <a:ext cx="114967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Molding Machine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4552088" y="3108616"/>
                <a:ext cx="9589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Material Tank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6" name="テキスト ボックス 45"/>
              <p:cNvSpPr txBox="1"/>
              <p:nvPr/>
            </p:nvSpPr>
            <p:spPr>
              <a:xfrm>
                <a:off x="7858956" y="4436859"/>
                <a:ext cx="590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 </a:t>
                </a:r>
              </a:p>
              <a:p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Heater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6780718" y="4315951"/>
                <a:ext cx="603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 </a:t>
                </a:r>
              </a:p>
              <a:p>
                <a:r>
                  <a:rPr lang="en-US" altLang="ja-JP" sz="1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</a:t>
                </a:r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opper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7526896" y="5970797"/>
                <a:ext cx="11144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Discharge Valve</a:t>
                </a: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9475626" y="6075353"/>
                <a:ext cx="98135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 Blower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10497866" y="6479213"/>
                <a:ext cx="12137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Conveying Blower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10834868" y="5898089"/>
                <a:ext cx="56137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Cooler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2" name="テキスト ボックス 51"/>
              <p:cNvSpPr txBox="1"/>
              <p:nvPr/>
            </p:nvSpPr>
            <p:spPr>
              <a:xfrm>
                <a:off x="8072253" y="5415798"/>
                <a:ext cx="9012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Honeycomb </a:t>
                </a:r>
              </a:p>
              <a:p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Rotor</a:t>
                </a:r>
              </a:p>
            </p:txBody>
          </p:sp>
          <p:sp>
            <p:nvSpPr>
              <p:cNvPr id="53" name="テキスト ボックス 52"/>
              <p:cNvSpPr txBox="1"/>
              <p:nvPr/>
            </p:nvSpPr>
            <p:spPr>
              <a:xfrm>
                <a:off x="9330423" y="3332064"/>
                <a:ext cx="9845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Regeneration </a:t>
                </a:r>
              </a:p>
              <a:p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Heater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10294112" y="4190638"/>
                <a:ext cx="109837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Heat </a:t>
                </a:r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Exchanger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10098467" y="4983386"/>
                <a:ext cx="9845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Regeneration </a:t>
                </a:r>
              </a:p>
              <a:p>
                <a:r>
                  <a:rPr lang="en-US" altLang="ja-JP" sz="1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B</a:t>
                </a:r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lower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7" name="角丸四角形吹き出し 56"/>
              <p:cNvSpPr/>
              <p:nvPr/>
            </p:nvSpPr>
            <p:spPr>
              <a:xfrm>
                <a:off x="8144816" y="1777472"/>
                <a:ext cx="3949443" cy="854686"/>
              </a:xfrm>
              <a:prstGeom prst="wedgeRoundRectCallout">
                <a:avLst>
                  <a:gd name="adj1" fmla="val 20761"/>
                  <a:gd name="adj2" fmla="val 230413"/>
                  <a:gd name="adj3" fmla="val 16667"/>
                </a:avLst>
              </a:prstGeom>
              <a:solidFill>
                <a:srgbClr val="FFDDFF">
                  <a:alpha val="40000"/>
                </a:srgbClr>
              </a:solidFill>
              <a:ln w="28575">
                <a:solidFill>
                  <a:srgbClr val="FF3399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Honeycomb regeneration heating exhaust and honeycomb regeneration cooling exhaust pass through </a:t>
                </a:r>
                <a:r>
                  <a:rPr lang="en-US" altLang="ja-JP" sz="14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heat </a:t>
                </a:r>
                <a:r>
                  <a:rPr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exchanger</a:t>
                </a:r>
                <a:r>
                  <a:rPr lang="en-US" altLang="ja-JP" sz="14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.</a:t>
                </a:r>
                <a:endParaRPr kumimoji="1" lang="ja-JP" altLang="en-US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2" name="テキスト ボックス 61"/>
          <p:cNvSpPr txBox="1"/>
          <p:nvPr/>
        </p:nvSpPr>
        <p:spPr>
          <a:xfrm>
            <a:off x="1233957" y="1905262"/>
            <a:ext cx="7455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Preheat the regeneration </a:t>
            </a:r>
            <a:r>
              <a:rPr lang="en-US" altLang="ja-JP" sz="2000" b="1" dirty="0" smtClean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heating </a:t>
            </a:r>
            <a:r>
              <a:rPr lang="en-US" altLang="ja-JP" sz="2000" b="1" dirty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air with </a:t>
            </a:r>
            <a:endParaRPr lang="en-US" altLang="ja-JP" sz="2000" b="1" dirty="0" smtClean="0">
              <a:solidFill>
                <a:srgbClr val="FF3399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2000" b="1" dirty="0" smtClean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waste heat to reduce the power consumption </a:t>
            </a:r>
          </a:p>
          <a:p>
            <a:r>
              <a:rPr lang="en-US" altLang="ja-JP" sz="2000" b="1" dirty="0" smtClean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of regeneration heater!</a:t>
            </a:r>
            <a:endParaRPr lang="en-US" altLang="ja-JP" sz="2000" b="1" dirty="0">
              <a:solidFill>
                <a:srgbClr val="FF3399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233957" y="114115"/>
            <a:ext cx="3554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When the outside air at room temperature was </a:t>
            </a:r>
          </a:p>
          <a:p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taken in and heated by the regeneration heater,</a:t>
            </a:r>
          </a:p>
          <a:p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much 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energy was required to heat </a:t>
            </a:r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outside air </a:t>
            </a:r>
            <a:endParaRPr lang="en-US" altLang="ja-JP" sz="12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at 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room temperature.</a:t>
            </a:r>
          </a:p>
        </p:txBody>
      </p:sp>
      <p:pic>
        <p:nvPicPr>
          <p:cNvPr id="64" name="図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31" y="113813"/>
            <a:ext cx="865776" cy="831600"/>
          </a:xfrm>
          <a:prstGeom prst="rect">
            <a:avLst/>
          </a:prstGeom>
        </p:spPr>
      </p:pic>
      <p:pic>
        <p:nvPicPr>
          <p:cNvPr id="65" name="図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31" y="1997293"/>
            <a:ext cx="870438" cy="831600"/>
          </a:xfrm>
          <a:prstGeom prst="rect">
            <a:avLst/>
          </a:prstGeom>
        </p:spPr>
      </p:pic>
      <p:grpSp>
        <p:nvGrpSpPr>
          <p:cNvPr id="67" name="グループ化 66"/>
          <p:cNvGrpSpPr/>
          <p:nvPr/>
        </p:nvGrpSpPr>
        <p:grpSpPr>
          <a:xfrm>
            <a:off x="5753963" y="94633"/>
            <a:ext cx="3419340" cy="1696666"/>
            <a:chOff x="3286260" y="369334"/>
            <a:chExt cx="3419340" cy="1696666"/>
          </a:xfrm>
        </p:grpSpPr>
        <p:pic>
          <p:nvPicPr>
            <p:cNvPr id="68" name="図 6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134" y="369334"/>
              <a:ext cx="2219785" cy="1531386"/>
            </a:xfrm>
            <a:prstGeom prst="rect">
              <a:avLst/>
            </a:prstGeom>
          </p:spPr>
        </p:pic>
        <p:sp>
          <p:nvSpPr>
            <p:cNvPr id="69" name="テキスト ボックス 68"/>
            <p:cNvSpPr txBox="1"/>
            <p:nvPr/>
          </p:nvSpPr>
          <p:spPr>
            <a:xfrm>
              <a:off x="4959464" y="1691527"/>
              <a:ext cx="71526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Drying Blower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5361987" y="1881334"/>
              <a:ext cx="85953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Conveying Blower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5571136" y="1583310"/>
              <a:ext cx="4251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Cooler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4309267" y="951841"/>
              <a:ext cx="457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Drying </a:t>
              </a:r>
            </a:p>
            <a:p>
              <a:r>
                <a:rPr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Heater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4184381" y="1640186"/>
              <a:ext cx="78579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Discharge Valve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4380075" y="1435425"/>
              <a:ext cx="6559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Honeycomb </a:t>
              </a:r>
            </a:p>
            <a:p>
              <a:r>
                <a:rPr kumimoji="1"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Rotor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4948561" y="765428"/>
              <a:ext cx="71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Regeneration </a:t>
              </a:r>
            </a:p>
            <a:p>
              <a:r>
                <a:rPr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Blower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3839238" y="956373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Drying </a:t>
              </a:r>
            </a:p>
            <a:p>
              <a:pPr algn="ctr"/>
              <a:r>
                <a:rPr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Hopper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3286260" y="1842024"/>
              <a:ext cx="94929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To molding machine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3401943" y="61235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From </a:t>
              </a:r>
            </a:p>
            <a:p>
              <a:r>
                <a:rPr kumimoji="1"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material </a:t>
              </a:r>
            </a:p>
            <a:p>
              <a:r>
                <a:rPr kumimoji="1"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tank</a:t>
              </a: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5328005" y="647097"/>
              <a:ext cx="119455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From outside air</a:t>
              </a:r>
              <a:endPara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5013928" y="979828"/>
              <a:ext cx="16916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To outside machine</a:t>
              </a:r>
            </a:p>
            <a:p>
              <a:r>
                <a:rPr kumimoji="1" lang="en-US" altLang="ja-JP" sz="9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(Waste Heat)</a:t>
              </a: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4431457" y="523586"/>
              <a:ext cx="146065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Regeneratio</a:t>
              </a:r>
              <a:r>
                <a:rPr lang="en-US" altLang="ja-JP" sz="9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n Heater</a:t>
              </a:r>
              <a:endParaRPr kumimoji="1"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712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4</a:t>
            </a:fld>
            <a:endParaRPr kumimoji="1" lang="ja-JP" altLang="en-US"/>
          </a:p>
        </p:txBody>
      </p:sp>
      <p:grpSp>
        <p:nvGrpSpPr>
          <p:cNvPr id="64" name="グループ化 63"/>
          <p:cNvGrpSpPr/>
          <p:nvPr/>
        </p:nvGrpSpPr>
        <p:grpSpPr>
          <a:xfrm>
            <a:off x="3352342" y="1888312"/>
            <a:ext cx="8728062" cy="4947962"/>
            <a:chOff x="3366197" y="1777472"/>
            <a:chExt cx="8728062" cy="4947962"/>
          </a:xfrm>
        </p:grpSpPr>
        <p:pic>
          <p:nvPicPr>
            <p:cNvPr id="65" name="図 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197" y="2694731"/>
              <a:ext cx="8491617" cy="3821083"/>
            </a:xfrm>
            <a:prstGeom prst="rect">
              <a:avLst/>
            </a:prstGeom>
          </p:spPr>
        </p:pic>
        <p:grpSp>
          <p:nvGrpSpPr>
            <p:cNvPr id="66" name="グループ化 65"/>
            <p:cNvGrpSpPr/>
            <p:nvPr/>
          </p:nvGrpSpPr>
          <p:grpSpPr>
            <a:xfrm>
              <a:off x="3874667" y="1777472"/>
              <a:ext cx="8219592" cy="4947962"/>
              <a:chOff x="3874667" y="1777472"/>
              <a:chExt cx="8219592" cy="4947962"/>
            </a:xfrm>
          </p:grpSpPr>
          <p:sp>
            <p:nvSpPr>
              <p:cNvPr id="67" name="テキスト ボックス 66"/>
              <p:cNvSpPr txBox="1"/>
              <p:nvPr/>
            </p:nvSpPr>
            <p:spPr>
              <a:xfrm>
                <a:off x="3874667" y="6150702"/>
                <a:ext cx="114967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Molding Machine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8" name="テキスト ボックス 67"/>
              <p:cNvSpPr txBox="1"/>
              <p:nvPr/>
            </p:nvSpPr>
            <p:spPr>
              <a:xfrm>
                <a:off x="4552088" y="3108616"/>
                <a:ext cx="9589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Material Tank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9" name="テキスト ボックス 68"/>
              <p:cNvSpPr txBox="1"/>
              <p:nvPr/>
            </p:nvSpPr>
            <p:spPr>
              <a:xfrm>
                <a:off x="7858956" y="4436859"/>
                <a:ext cx="5902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 </a:t>
                </a:r>
              </a:p>
              <a:p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Heater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0" name="テキスト ボックス 69"/>
              <p:cNvSpPr txBox="1"/>
              <p:nvPr/>
            </p:nvSpPr>
            <p:spPr>
              <a:xfrm>
                <a:off x="6780718" y="4315951"/>
                <a:ext cx="603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 </a:t>
                </a:r>
              </a:p>
              <a:p>
                <a:r>
                  <a:rPr lang="en-US" altLang="ja-JP" sz="1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</a:t>
                </a:r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opper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7526896" y="5970797"/>
                <a:ext cx="111440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Discharge Valve</a:t>
                </a:r>
              </a:p>
            </p:txBody>
          </p:sp>
          <p:sp>
            <p:nvSpPr>
              <p:cNvPr id="72" name="テキスト ボックス 71"/>
              <p:cNvSpPr txBox="1"/>
              <p:nvPr/>
            </p:nvSpPr>
            <p:spPr>
              <a:xfrm>
                <a:off x="9475626" y="6075353"/>
                <a:ext cx="98135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 Blower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3" name="テキスト ボックス 72"/>
              <p:cNvSpPr txBox="1"/>
              <p:nvPr/>
            </p:nvSpPr>
            <p:spPr>
              <a:xfrm>
                <a:off x="10497866" y="6479213"/>
                <a:ext cx="12137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Conveying Blower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4" name="テキスト ボックス 73"/>
              <p:cNvSpPr txBox="1"/>
              <p:nvPr/>
            </p:nvSpPr>
            <p:spPr>
              <a:xfrm>
                <a:off x="10834868" y="5898089"/>
                <a:ext cx="56137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Cooler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5" name="テキスト ボックス 74"/>
              <p:cNvSpPr txBox="1"/>
              <p:nvPr/>
            </p:nvSpPr>
            <p:spPr>
              <a:xfrm>
                <a:off x="8072253" y="5415798"/>
                <a:ext cx="90120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Honeycomb </a:t>
                </a:r>
              </a:p>
              <a:p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Rotor</a:t>
                </a:r>
              </a:p>
            </p:txBody>
          </p:sp>
          <p:sp>
            <p:nvSpPr>
              <p:cNvPr id="76" name="テキスト ボックス 75"/>
              <p:cNvSpPr txBox="1"/>
              <p:nvPr/>
            </p:nvSpPr>
            <p:spPr>
              <a:xfrm>
                <a:off x="9330423" y="3332064"/>
                <a:ext cx="9845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Regeneration </a:t>
                </a:r>
              </a:p>
              <a:p>
                <a:r>
                  <a:rPr kumimoji="1"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Heater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7" name="テキスト ボックス 76"/>
              <p:cNvSpPr txBox="1"/>
              <p:nvPr/>
            </p:nvSpPr>
            <p:spPr>
              <a:xfrm>
                <a:off x="10294112" y="4190638"/>
                <a:ext cx="109837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Heat </a:t>
                </a:r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Exchanger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8" name="テキスト ボックス 77"/>
              <p:cNvSpPr txBox="1"/>
              <p:nvPr/>
            </p:nvSpPr>
            <p:spPr>
              <a:xfrm>
                <a:off x="10098467" y="4983386"/>
                <a:ext cx="9845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Regeneration </a:t>
                </a:r>
              </a:p>
              <a:p>
                <a:r>
                  <a:rPr lang="en-US" altLang="ja-JP" sz="10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B</a:t>
                </a:r>
                <a:r>
                  <a:rPr lang="en-US" altLang="ja-JP" sz="10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lower</a:t>
                </a:r>
                <a:endParaRPr kumimoji="1" lang="ja-JP" altLang="en-US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9" name="角丸四角形吹き出し 78"/>
              <p:cNvSpPr/>
              <p:nvPr/>
            </p:nvSpPr>
            <p:spPr>
              <a:xfrm>
                <a:off x="8144816" y="1777472"/>
                <a:ext cx="3949443" cy="854686"/>
              </a:xfrm>
              <a:prstGeom prst="wedgeRoundRectCallout">
                <a:avLst>
                  <a:gd name="adj1" fmla="val 20761"/>
                  <a:gd name="adj2" fmla="val 230413"/>
                  <a:gd name="adj3" fmla="val 16667"/>
                </a:avLst>
              </a:prstGeom>
              <a:solidFill>
                <a:srgbClr val="FFDDFF">
                  <a:alpha val="40000"/>
                </a:srgbClr>
              </a:solidFill>
              <a:ln w="28575">
                <a:solidFill>
                  <a:srgbClr val="FF3399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Honeycomb regeneration heating exhaust and honeycomb regeneration cooling exhaust pass through </a:t>
                </a:r>
                <a:r>
                  <a:rPr lang="en-US" altLang="ja-JP" sz="14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heat </a:t>
                </a:r>
                <a:r>
                  <a:rPr lang="en-US" altLang="ja-JP" sz="14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exchanger</a:t>
                </a:r>
                <a:r>
                  <a:rPr lang="en-US" altLang="ja-JP" sz="14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.</a:t>
                </a:r>
                <a:endParaRPr kumimoji="1" lang="ja-JP" altLang="en-US" sz="14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1" name="グループ化 110"/>
          <p:cNvGrpSpPr/>
          <p:nvPr/>
        </p:nvGrpSpPr>
        <p:grpSpPr>
          <a:xfrm>
            <a:off x="5753963" y="94633"/>
            <a:ext cx="3419340" cy="1696666"/>
            <a:chOff x="3286260" y="369334"/>
            <a:chExt cx="3419340" cy="1696666"/>
          </a:xfrm>
        </p:grpSpPr>
        <p:pic>
          <p:nvPicPr>
            <p:cNvPr id="112" name="図 1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9134" y="369334"/>
              <a:ext cx="2219785" cy="1531386"/>
            </a:xfrm>
            <a:prstGeom prst="rect">
              <a:avLst/>
            </a:prstGeom>
          </p:spPr>
        </p:pic>
        <p:sp>
          <p:nvSpPr>
            <p:cNvPr id="113" name="テキスト ボックス 112"/>
            <p:cNvSpPr txBox="1"/>
            <p:nvPr/>
          </p:nvSpPr>
          <p:spPr>
            <a:xfrm>
              <a:off x="4959464" y="1691527"/>
              <a:ext cx="71526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Drying Blower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4" name="テキスト ボックス 113"/>
            <p:cNvSpPr txBox="1"/>
            <p:nvPr/>
          </p:nvSpPr>
          <p:spPr>
            <a:xfrm>
              <a:off x="5361987" y="1881334"/>
              <a:ext cx="859531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Conveying Blower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5" name="テキスト ボックス 114"/>
            <p:cNvSpPr txBox="1"/>
            <p:nvPr/>
          </p:nvSpPr>
          <p:spPr>
            <a:xfrm>
              <a:off x="5571136" y="1583310"/>
              <a:ext cx="4251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Cooler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6" name="テキスト ボックス 115"/>
            <p:cNvSpPr txBox="1"/>
            <p:nvPr/>
          </p:nvSpPr>
          <p:spPr>
            <a:xfrm>
              <a:off x="4309267" y="951841"/>
              <a:ext cx="4571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Drying </a:t>
              </a:r>
            </a:p>
            <a:p>
              <a:r>
                <a:rPr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Heater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7" name="テキスト ボックス 116"/>
            <p:cNvSpPr txBox="1"/>
            <p:nvPr/>
          </p:nvSpPr>
          <p:spPr>
            <a:xfrm>
              <a:off x="4184381" y="1640186"/>
              <a:ext cx="785793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Discharge Valve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4380075" y="1435425"/>
              <a:ext cx="6559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Honeycomb </a:t>
              </a:r>
            </a:p>
            <a:p>
              <a:r>
                <a:rPr kumimoji="1"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Rotor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19" name="テキスト ボックス 118"/>
            <p:cNvSpPr txBox="1"/>
            <p:nvPr/>
          </p:nvSpPr>
          <p:spPr>
            <a:xfrm>
              <a:off x="4948561" y="765428"/>
              <a:ext cx="712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Regeneration </a:t>
              </a:r>
            </a:p>
            <a:p>
              <a:r>
                <a:rPr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Blower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3839238" y="956373"/>
              <a:ext cx="4587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Drying </a:t>
              </a:r>
            </a:p>
            <a:p>
              <a:pPr algn="ctr"/>
              <a:r>
                <a:rPr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Hopper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1" name="テキスト ボックス 120"/>
            <p:cNvSpPr txBox="1"/>
            <p:nvPr/>
          </p:nvSpPr>
          <p:spPr>
            <a:xfrm>
              <a:off x="3286260" y="1842024"/>
              <a:ext cx="949299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To molding machine</a:t>
              </a:r>
              <a:endPara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2" name="テキスト ボックス 121"/>
            <p:cNvSpPr txBox="1"/>
            <p:nvPr/>
          </p:nvSpPr>
          <p:spPr>
            <a:xfrm>
              <a:off x="3401943" y="612354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From </a:t>
              </a:r>
            </a:p>
            <a:p>
              <a:r>
                <a:rPr kumimoji="1"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material </a:t>
              </a:r>
            </a:p>
            <a:p>
              <a:r>
                <a:rPr kumimoji="1" lang="en-US" altLang="ja-JP" sz="6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tank</a:t>
              </a:r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5328005" y="647097"/>
              <a:ext cx="110799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From outside air</a:t>
              </a:r>
              <a:endPara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>
              <a:off x="5013928" y="979828"/>
              <a:ext cx="16916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9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To outside machine</a:t>
              </a:r>
            </a:p>
            <a:p>
              <a:r>
                <a:rPr kumimoji="1" lang="en-US" altLang="ja-JP" sz="900" b="1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(Waste Heat)</a:t>
              </a:r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4431457" y="523586"/>
              <a:ext cx="135485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Regeneratio</a:t>
              </a:r>
              <a:r>
                <a:rPr lang="en-US" altLang="ja-JP" sz="900" dirty="0" smtClean="0">
                  <a:latin typeface="メイリオ" panose="020B0604030504040204" pitchFamily="50" charset="-128"/>
                  <a:ea typeface="メイリオ" panose="020B0604030504040204" pitchFamily="50" charset="-128"/>
                </a:rPr>
                <a:t>n Heater</a:t>
              </a:r>
              <a:endPara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26" name="テキスト ボックス 125"/>
          <p:cNvSpPr txBox="1"/>
          <p:nvPr/>
        </p:nvSpPr>
        <p:spPr>
          <a:xfrm>
            <a:off x="1233956" y="2059150"/>
            <a:ext cx="6548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Lower exhaust temperature reduces </a:t>
            </a:r>
          </a:p>
          <a:p>
            <a:r>
              <a:rPr lang="en-US" altLang="ja-JP" sz="2000" b="1" dirty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air conditioning equipment load </a:t>
            </a:r>
            <a:r>
              <a:rPr lang="en-US" altLang="ja-JP" sz="2000" b="1" dirty="0" smtClean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and</a:t>
            </a:r>
            <a:r>
              <a:rPr lang="ja-JP" altLang="en-US" sz="2000" b="1" dirty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b="1" dirty="0" smtClean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saves </a:t>
            </a:r>
            <a:r>
              <a:rPr lang="en-US" altLang="ja-JP" sz="2000" b="1" dirty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energy!</a:t>
            </a: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1233957" y="114115"/>
            <a:ext cx="4081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When the honeycomb regeneration heating exhaust </a:t>
            </a:r>
          </a:p>
          <a:p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was discharged outside the machine at high temperature</a:t>
            </a:r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,</a:t>
            </a:r>
          </a:p>
          <a:p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air conditioning equipment was overloaded </a:t>
            </a:r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due 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to </a:t>
            </a:r>
            <a:endParaRPr lang="en-US" altLang="ja-JP" sz="12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high exhaust temperature</a:t>
            </a:r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.</a:t>
            </a:r>
            <a:endParaRPr lang="en-US" altLang="ja-JP" sz="12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28" name="図 1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131" y="113813"/>
            <a:ext cx="865776" cy="831600"/>
          </a:xfrm>
          <a:prstGeom prst="rect">
            <a:avLst/>
          </a:prstGeom>
        </p:spPr>
      </p:pic>
      <p:pic>
        <p:nvPicPr>
          <p:cNvPr id="129" name="図 1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131" y="1997293"/>
            <a:ext cx="870438" cy="83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918726" y="1125832"/>
            <a:ext cx="6891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-</a:t>
            </a:r>
            <a:r>
              <a:rPr lang="ja-JP" altLang="en-US" sz="1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What does </a:t>
            </a:r>
            <a:r>
              <a:rPr lang="en-US" altLang="ja-JP" sz="1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“preheat </a:t>
            </a:r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regeneration heating air with </a:t>
            </a:r>
            <a:r>
              <a:rPr lang="en-US" altLang="ja-JP" sz="1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waste heat” mean?</a:t>
            </a:r>
            <a:endParaRPr lang="en-US" altLang="ja-JP" sz="14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1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- Why does </a:t>
            </a:r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exhaust temperature </a:t>
            </a:r>
            <a:r>
              <a:rPr lang="en-US" altLang="ja-JP" sz="1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drop?</a:t>
            </a:r>
            <a:endParaRPr lang="en-US" altLang="ja-JP" sz="14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6494" y="1835962"/>
            <a:ext cx="73420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High-temperature honeycomb regeneration heating </a:t>
            </a:r>
            <a:r>
              <a:rPr lang="en-US" altLang="ja-JP" sz="1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exhaust and honeycomb regeneration </a:t>
            </a:r>
          </a:p>
          <a:p>
            <a:r>
              <a:rPr lang="en-US" altLang="ja-JP" sz="1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cooling exhaust exchange heat with low-temperature outside air,</a:t>
            </a:r>
            <a:r>
              <a:rPr lang="ja-JP" altLang="en-US" sz="1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then the temperature of </a:t>
            </a:r>
          </a:p>
          <a:p>
            <a:r>
              <a:rPr lang="en-US" altLang="ja-JP" sz="1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regeneration heating air is </a:t>
            </a:r>
            <a:r>
              <a:rPr lang="en-US" altLang="ja-JP" sz="1400" b="1" dirty="0" smtClean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preliminarily raised in temperature</a:t>
            </a:r>
            <a:r>
              <a:rPr lang="en-US" altLang="ja-JP" sz="1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.</a:t>
            </a:r>
            <a:endParaRPr lang="ja-JP" altLang="ja-JP" sz="14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7673212" y="413977"/>
            <a:ext cx="4335599" cy="2074460"/>
            <a:chOff x="7673212" y="413977"/>
            <a:chExt cx="4335599" cy="2074460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3212" y="413977"/>
              <a:ext cx="4245294" cy="1910310"/>
            </a:xfrm>
            <a:prstGeom prst="rect">
              <a:avLst/>
            </a:prstGeom>
          </p:spPr>
        </p:pic>
        <p:grpSp>
          <p:nvGrpSpPr>
            <p:cNvPr id="9" name="グループ化 8"/>
            <p:cNvGrpSpPr/>
            <p:nvPr/>
          </p:nvGrpSpPr>
          <p:grpSpPr>
            <a:xfrm>
              <a:off x="7810260" y="589139"/>
              <a:ext cx="4198551" cy="1899298"/>
              <a:chOff x="3642322" y="3044258"/>
              <a:chExt cx="8382088" cy="3791801"/>
            </a:xfrm>
          </p:grpSpPr>
          <p:sp>
            <p:nvSpPr>
              <p:cNvPr id="11" name="テキスト ボックス 10"/>
              <p:cNvSpPr txBox="1"/>
              <p:nvPr/>
            </p:nvSpPr>
            <p:spPr>
              <a:xfrm>
                <a:off x="3642322" y="6101499"/>
                <a:ext cx="1539972" cy="368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Molding </a:t>
                </a:r>
                <a:r>
                  <a:rPr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Machine</a:t>
                </a:r>
                <a:endParaRPr lang="ja-JP" altLang="en-US" sz="6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2" name="テキスト ボックス 11"/>
              <p:cNvSpPr txBox="1"/>
              <p:nvPr/>
            </p:nvSpPr>
            <p:spPr>
              <a:xfrm>
                <a:off x="4365832" y="3044258"/>
                <a:ext cx="1303152" cy="368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Material Tank</a:t>
                </a:r>
                <a:endParaRPr kumimoji="1" lang="ja-JP" altLang="en-US" sz="6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3" name="テキスト ボックス 12"/>
              <p:cNvSpPr txBox="1"/>
              <p:nvPr/>
            </p:nvSpPr>
            <p:spPr>
              <a:xfrm>
                <a:off x="7724288" y="4255905"/>
                <a:ext cx="858315" cy="553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 </a:t>
                </a:r>
              </a:p>
              <a:p>
                <a:r>
                  <a:rPr kumimoji="1"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Heater</a:t>
                </a:r>
                <a:endParaRPr kumimoji="1" lang="ja-JP" altLang="en-US" sz="6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4" name="テキスト ボックス 13"/>
              <p:cNvSpPr txBox="1"/>
              <p:nvPr/>
            </p:nvSpPr>
            <p:spPr>
              <a:xfrm>
                <a:off x="6666361" y="4210582"/>
                <a:ext cx="877514" cy="553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 </a:t>
                </a:r>
              </a:p>
              <a:p>
                <a:pPr algn="ctr"/>
                <a:r>
                  <a:rPr kumimoji="1"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Hopper</a:t>
                </a:r>
                <a:endParaRPr kumimoji="1" lang="ja-JP" altLang="en-US" sz="6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7424176" y="6009235"/>
                <a:ext cx="1495168" cy="368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Discharge Valve</a:t>
                </a:r>
                <a:endParaRPr kumimoji="1" lang="ja-JP" altLang="en-US" sz="6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9294100" y="6020644"/>
                <a:ext cx="1331954" cy="368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 Blower</a:t>
                </a:r>
                <a:endParaRPr kumimoji="1" lang="ja-JP" altLang="en-US" sz="6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10407632" y="6467388"/>
                <a:ext cx="1616778" cy="368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Conveying Blower</a:t>
                </a:r>
                <a:endParaRPr kumimoji="1" lang="ja-JP" altLang="en-US" sz="6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10766511" y="5807566"/>
                <a:ext cx="848712" cy="3686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Cooler</a:t>
                </a:r>
                <a:endParaRPr kumimoji="1" lang="ja-JP" altLang="en-US" sz="6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7926414" y="5371480"/>
                <a:ext cx="1235946" cy="553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Honeycomb </a:t>
                </a:r>
              </a:p>
              <a:p>
                <a:r>
                  <a:rPr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Rotor</a:t>
                </a:r>
                <a:endParaRPr kumimoji="1" lang="ja-JP" altLang="en-US" sz="6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9233970" y="3268496"/>
                <a:ext cx="1341555" cy="553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Regeneration </a:t>
                </a:r>
              </a:p>
              <a:p>
                <a:r>
                  <a:rPr kumimoji="1"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Heater</a:t>
                </a:r>
                <a:endParaRPr kumimoji="1" lang="ja-JP" altLang="en-US" sz="6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10196504" y="4057041"/>
                <a:ext cx="1107935" cy="553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Heat </a:t>
                </a:r>
              </a:p>
              <a:p>
                <a:r>
                  <a:rPr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Exchanger</a:t>
                </a:r>
                <a:endParaRPr kumimoji="1" lang="ja-JP" altLang="en-US" sz="6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9893277" y="4879928"/>
                <a:ext cx="1341555" cy="553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Regeneration </a:t>
                </a:r>
              </a:p>
              <a:p>
                <a:r>
                  <a:rPr lang="en-US" altLang="ja-JP" sz="6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Blower</a:t>
                </a:r>
                <a:endParaRPr kumimoji="1" lang="ja-JP" altLang="en-US" sz="6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8" name="角丸四角形 157"/>
            <p:cNvSpPr/>
            <p:nvPr/>
          </p:nvSpPr>
          <p:spPr>
            <a:xfrm>
              <a:off x="10144317" y="634288"/>
              <a:ext cx="1155069" cy="1322797"/>
            </a:xfrm>
            <a:prstGeom prst="roundRect">
              <a:avLst>
                <a:gd name="adj" fmla="val 5365"/>
              </a:avLst>
            </a:prstGeom>
            <a:noFill/>
            <a:ln w="28575" cap="rnd">
              <a:solidFill>
                <a:srgbClr val="FF6600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kumimoji="1" lang="ja-JP" altLang="en-US" sz="12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220" name="テキスト ボックス 219"/>
          <p:cNvSpPr txBox="1"/>
          <p:nvPr/>
        </p:nvSpPr>
        <p:spPr>
          <a:xfrm>
            <a:off x="4845702" y="3564143"/>
            <a:ext cx="23946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Heat exchange is </a:t>
            </a:r>
            <a:endParaRPr lang="en-US" altLang="ja-JP" sz="11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</a:t>
            </a:r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transfer of heat energy from </a:t>
            </a:r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high-temperature</a:t>
            </a:r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 fluid </a:t>
            </a:r>
            <a:endParaRPr lang="en-US" altLang="ja-JP" sz="11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to</a:t>
            </a:r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 </a:t>
            </a:r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low-temperature</a:t>
            </a:r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 fluid</a:t>
            </a:r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.</a:t>
            </a:r>
          </a:p>
          <a:p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(</a:t>
            </a:r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heat energy has </a:t>
            </a:r>
          </a:p>
          <a:p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</a:t>
            </a:r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property </a:t>
            </a:r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of moving </a:t>
            </a:r>
          </a:p>
          <a:p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from high </a:t>
            </a:r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to low)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143" y="4234347"/>
            <a:ext cx="1228702" cy="1448655"/>
          </a:xfrm>
          <a:prstGeom prst="rect">
            <a:avLst/>
          </a:prstGeom>
        </p:spPr>
      </p:pic>
      <p:sp>
        <p:nvSpPr>
          <p:cNvPr id="25" name="左カーブ矢印 6"/>
          <p:cNvSpPr/>
          <p:nvPr/>
        </p:nvSpPr>
        <p:spPr>
          <a:xfrm>
            <a:off x="2747527" y="4702719"/>
            <a:ext cx="370908" cy="511910"/>
          </a:xfrm>
          <a:custGeom>
            <a:avLst/>
            <a:gdLst>
              <a:gd name="connsiteX0" fmla="*/ 0 w 288858"/>
              <a:gd name="connsiteY0" fmla="*/ 337037 h 409251"/>
              <a:gd name="connsiteX1" fmla="*/ 72215 w 288858"/>
              <a:gd name="connsiteY1" fmla="*/ 260044 h 409251"/>
              <a:gd name="connsiteX2" fmla="*/ 72215 w 288858"/>
              <a:gd name="connsiteY2" fmla="*/ 296151 h 409251"/>
              <a:gd name="connsiteX3" fmla="*/ 280418 w 288858"/>
              <a:gd name="connsiteY3" fmla="*/ 186571 h 409251"/>
              <a:gd name="connsiteX4" fmla="*/ 72215 w 288858"/>
              <a:gd name="connsiteY4" fmla="*/ 368365 h 409251"/>
              <a:gd name="connsiteX5" fmla="*/ 72215 w 288858"/>
              <a:gd name="connsiteY5" fmla="*/ 404473 h 409251"/>
              <a:gd name="connsiteX6" fmla="*/ 0 w 288858"/>
              <a:gd name="connsiteY6" fmla="*/ 337037 h 409251"/>
              <a:gd name="connsiteX0" fmla="*/ 288858 w 288858"/>
              <a:gd name="connsiteY0" fmla="*/ 222679 h 409251"/>
              <a:gd name="connsiteX1" fmla="*/ 0 w 288858"/>
              <a:gd name="connsiteY1" fmla="*/ 72214 h 409251"/>
              <a:gd name="connsiteX2" fmla="*/ 0 w 288858"/>
              <a:gd name="connsiteY2" fmla="*/ 0 h 409251"/>
              <a:gd name="connsiteX3" fmla="*/ 288858 w 288858"/>
              <a:gd name="connsiteY3" fmla="*/ 150465 h 409251"/>
              <a:gd name="connsiteX4" fmla="*/ 288858 w 288858"/>
              <a:gd name="connsiteY4" fmla="*/ 222679 h 409251"/>
              <a:gd name="connsiteX0" fmla="*/ 288858 w 288858"/>
              <a:gd name="connsiteY0" fmla="*/ 222679 h 409251"/>
              <a:gd name="connsiteX1" fmla="*/ 0 w 288858"/>
              <a:gd name="connsiteY1" fmla="*/ 72214 h 409251"/>
              <a:gd name="connsiteX2" fmla="*/ 0 w 288858"/>
              <a:gd name="connsiteY2" fmla="*/ 0 h 409251"/>
              <a:gd name="connsiteX3" fmla="*/ 288858 w 288858"/>
              <a:gd name="connsiteY3" fmla="*/ 150465 h 409251"/>
              <a:gd name="connsiteX4" fmla="*/ 288858 w 288858"/>
              <a:gd name="connsiteY4" fmla="*/ 222679 h 409251"/>
              <a:gd name="connsiteX5" fmla="*/ 72215 w 288858"/>
              <a:gd name="connsiteY5" fmla="*/ 368366 h 409251"/>
              <a:gd name="connsiteX6" fmla="*/ 72215 w 288858"/>
              <a:gd name="connsiteY6" fmla="*/ 404473 h 409251"/>
              <a:gd name="connsiteX7" fmla="*/ 0 w 288858"/>
              <a:gd name="connsiteY7" fmla="*/ 337037 h 409251"/>
              <a:gd name="connsiteX8" fmla="*/ 72215 w 288858"/>
              <a:gd name="connsiteY8" fmla="*/ 260044 h 409251"/>
              <a:gd name="connsiteX9" fmla="*/ 72215 w 288858"/>
              <a:gd name="connsiteY9" fmla="*/ 296151 h 409251"/>
              <a:gd name="connsiteX10" fmla="*/ 280418 w 288858"/>
              <a:gd name="connsiteY10" fmla="*/ 186571 h 409251"/>
              <a:gd name="connsiteX0" fmla="*/ 0 w 288923"/>
              <a:gd name="connsiteY0" fmla="*/ 337037 h 404473"/>
              <a:gd name="connsiteX1" fmla="*/ 72215 w 288923"/>
              <a:gd name="connsiteY1" fmla="*/ 260044 h 404473"/>
              <a:gd name="connsiteX2" fmla="*/ 72215 w 288923"/>
              <a:gd name="connsiteY2" fmla="*/ 296151 h 404473"/>
              <a:gd name="connsiteX3" fmla="*/ 280418 w 288923"/>
              <a:gd name="connsiteY3" fmla="*/ 186571 h 404473"/>
              <a:gd name="connsiteX4" fmla="*/ 72215 w 288923"/>
              <a:gd name="connsiteY4" fmla="*/ 368365 h 404473"/>
              <a:gd name="connsiteX5" fmla="*/ 72215 w 288923"/>
              <a:gd name="connsiteY5" fmla="*/ 404473 h 404473"/>
              <a:gd name="connsiteX6" fmla="*/ 0 w 288923"/>
              <a:gd name="connsiteY6" fmla="*/ 337037 h 404473"/>
              <a:gd name="connsiteX0" fmla="*/ 288858 w 288923"/>
              <a:gd name="connsiteY0" fmla="*/ 222679 h 404473"/>
              <a:gd name="connsiteX1" fmla="*/ 0 w 288923"/>
              <a:gd name="connsiteY1" fmla="*/ 72214 h 404473"/>
              <a:gd name="connsiteX2" fmla="*/ 0 w 288923"/>
              <a:gd name="connsiteY2" fmla="*/ 0 h 404473"/>
              <a:gd name="connsiteX3" fmla="*/ 288858 w 288923"/>
              <a:gd name="connsiteY3" fmla="*/ 150465 h 404473"/>
              <a:gd name="connsiteX4" fmla="*/ 288858 w 288923"/>
              <a:gd name="connsiteY4" fmla="*/ 222679 h 404473"/>
              <a:gd name="connsiteX0" fmla="*/ 288858 w 288923"/>
              <a:gd name="connsiteY0" fmla="*/ 222679 h 404473"/>
              <a:gd name="connsiteX1" fmla="*/ 63229 w 288923"/>
              <a:gd name="connsiteY1" fmla="*/ 81941 h 404473"/>
              <a:gd name="connsiteX2" fmla="*/ 0 w 288923"/>
              <a:gd name="connsiteY2" fmla="*/ 0 h 404473"/>
              <a:gd name="connsiteX3" fmla="*/ 288858 w 288923"/>
              <a:gd name="connsiteY3" fmla="*/ 150465 h 404473"/>
              <a:gd name="connsiteX4" fmla="*/ 288858 w 288923"/>
              <a:gd name="connsiteY4" fmla="*/ 222679 h 404473"/>
              <a:gd name="connsiteX5" fmla="*/ 72215 w 288923"/>
              <a:gd name="connsiteY5" fmla="*/ 368366 h 404473"/>
              <a:gd name="connsiteX6" fmla="*/ 72215 w 288923"/>
              <a:gd name="connsiteY6" fmla="*/ 404473 h 404473"/>
              <a:gd name="connsiteX7" fmla="*/ 0 w 288923"/>
              <a:gd name="connsiteY7" fmla="*/ 337037 h 404473"/>
              <a:gd name="connsiteX8" fmla="*/ 72215 w 288923"/>
              <a:gd name="connsiteY8" fmla="*/ 260044 h 404473"/>
              <a:gd name="connsiteX9" fmla="*/ 72215 w 288923"/>
              <a:gd name="connsiteY9" fmla="*/ 296151 h 404473"/>
              <a:gd name="connsiteX10" fmla="*/ 280418 w 288923"/>
              <a:gd name="connsiteY10" fmla="*/ 186571 h 404473"/>
              <a:gd name="connsiteX0" fmla="*/ 0 w 288923"/>
              <a:gd name="connsiteY0" fmla="*/ 337037 h 404473"/>
              <a:gd name="connsiteX1" fmla="*/ 72215 w 288923"/>
              <a:gd name="connsiteY1" fmla="*/ 260044 h 404473"/>
              <a:gd name="connsiteX2" fmla="*/ 72215 w 288923"/>
              <a:gd name="connsiteY2" fmla="*/ 296151 h 404473"/>
              <a:gd name="connsiteX3" fmla="*/ 280418 w 288923"/>
              <a:gd name="connsiteY3" fmla="*/ 186571 h 404473"/>
              <a:gd name="connsiteX4" fmla="*/ 72215 w 288923"/>
              <a:gd name="connsiteY4" fmla="*/ 368365 h 404473"/>
              <a:gd name="connsiteX5" fmla="*/ 72215 w 288923"/>
              <a:gd name="connsiteY5" fmla="*/ 404473 h 404473"/>
              <a:gd name="connsiteX6" fmla="*/ 0 w 288923"/>
              <a:gd name="connsiteY6" fmla="*/ 337037 h 404473"/>
              <a:gd name="connsiteX0" fmla="*/ 288858 w 288923"/>
              <a:gd name="connsiteY0" fmla="*/ 222679 h 404473"/>
              <a:gd name="connsiteX1" fmla="*/ 0 w 288923"/>
              <a:gd name="connsiteY1" fmla="*/ 72214 h 404473"/>
              <a:gd name="connsiteX2" fmla="*/ 0 w 288923"/>
              <a:gd name="connsiteY2" fmla="*/ 0 h 404473"/>
              <a:gd name="connsiteX3" fmla="*/ 288858 w 288923"/>
              <a:gd name="connsiteY3" fmla="*/ 150465 h 404473"/>
              <a:gd name="connsiteX4" fmla="*/ 288858 w 288923"/>
              <a:gd name="connsiteY4" fmla="*/ 222679 h 404473"/>
              <a:gd name="connsiteX0" fmla="*/ 288858 w 288923"/>
              <a:gd name="connsiteY0" fmla="*/ 222679 h 404473"/>
              <a:gd name="connsiteX1" fmla="*/ 63229 w 288923"/>
              <a:gd name="connsiteY1" fmla="*/ 81941 h 404473"/>
              <a:gd name="connsiteX2" fmla="*/ 77822 w 288923"/>
              <a:gd name="connsiteY2" fmla="*/ 0 h 404473"/>
              <a:gd name="connsiteX3" fmla="*/ 288858 w 288923"/>
              <a:gd name="connsiteY3" fmla="*/ 150465 h 404473"/>
              <a:gd name="connsiteX4" fmla="*/ 288858 w 288923"/>
              <a:gd name="connsiteY4" fmla="*/ 222679 h 404473"/>
              <a:gd name="connsiteX5" fmla="*/ 72215 w 288923"/>
              <a:gd name="connsiteY5" fmla="*/ 368366 h 404473"/>
              <a:gd name="connsiteX6" fmla="*/ 72215 w 288923"/>
              <a:gd name="connsiteY6" fmla="*/ 404473 h 404473"/>
              <a:gd name="connsiteX7" fmla="*/ 0 w 288923"/>
              <a:gd name="connsiteY7" fmla="*/ 337037 h 404473"/>
              <a:gd name="connsiteX8" fmla="*/ 72215 w 288923"/>
              <a:gd name="connsiteY8" fmla="*/ 260044 h 404473"/>
              <a:gd name="connsiteX9" fmla="*/ 72215 w 288923"/>
              <a:gd name="connsiteY9" fmla="*/ 296151 h 404473"/>
              <a:gd name="connsiteX10" fmla="*/ 280418 w 288923"/>
              <a:gd name="connsiteY10" fmla="*/ 186571 h 404473"/>
              <a:gd name="connsiteX0" fmla="*/ 0 w 288923"/>
              <a:gd name="connsiteY0" fmla="*/ 337037 h 404473"/>
              <a:gd name="connsiteX1" fmla="*/ 72215 w 288923"/>
              <a:gd name="connsiteY1" fmla="*/ 260044 h 404473"/>
              <a:gd name="connsiteX2" fmla="*/ 72215 w 288923"/>
              <a:gd name="connsiteY2" fmla="*/ 296151 h 404473"/>
              <a:gd name="connsiteX3" fmla="*/ 280418 w 288923"/>
              <a:gd name="connsiteY3" fmla="*/ 186571 h 404473"/>
              <a:gd name="connsiteX4" fmla="*/ 72215 w 288923"/>
              <a:gd name="connsiteY4" fmla="*/ 368365 h 404473"/>
              <a:gd name="connsiteX5" fmla="*/ 72215 w 288923"/>
              <a:gd name="connsiteY5" fmla="*/ 404473 h 404473"/>
              <a:gd name="connsiteX6" fmla="*/ 0 w 288923"/>
              <a:gd name="connsiteY6" fmla="*/ 337037 h 404473"/>
              <a:gd name="connsiteX0" fmla="*/ 288858 w 288923"/>
              <a:gd name="connsiteY0" fmla="*/ 222679 h 404473"/>
              <a:gd name="connsiteX1" fmla="*/ 0 w 288923"/>
              <a:gd name="connsiteY1" fmla="*/ 72214 h 404473"/>
              <a:gd name="connsiteX2" fmla="*/ 80010 w 288923"/>
              <a:gd name="connsiteY2" fmla="*/ 8573 h 404473"/>
              <a:gd name="connsiteX3" fmla="*/ 288858 w 288923"/>
              <a:gd name="connsiteY3" fmla="*/ 150465 h 404473"/>
              <a:gd name="connsiteX4" fmla="*/ 288858 w 288923"/>
              <a:gd name="connsiteY4" fmla="*/ 222679 h 404473"/>
              <a:gd name="connsiteX0" fmla="*/ 288858 w 288923"/>
              <a:gd name="connsiteY0" fmla="*/ 222679 h 404473"/>
              <a:gd name="connsiteX1" fmla="*/ 63229 w 288923"/>
              <a:gd name="connsiteY1" fmla="*/ 81941 h 404473"/>
              <a:gd name="connsiteX2" fmla="*/ 77822 w 288923"/>
              <a:gd name="connsiteY2" fmla="*/ 0 h 404473"/>
              <a:gd name="connsiteX3" fmla="*/ 288858 w 288923"/>
              <a:gd name="connsiteY3" fmla="*/ 150465 h 404473"/>
              <a:gd name="connsiteX4" fmla="*/ 288858 w 288923"/>
              <a:gd name="connsiteY4" fmla="*/ 222679 h 404473"/>
              <a:gd name="connsiteX5" fmla="*/ 72215 w 288923"/>
              <a:gd name="connsiteY5" fmla="*/ 368366 h 404473"/>
              <a:gd name="connsiteX6" fmla="*/ 72215 w 288923"/>
              <a:gd name="connsiteY6" fmla="*/ 404473 h 404473"/>
              <a:gd name="connsiteX7" fmla="*/ 0 w 288923"/>
              <a:gd name="connsiteY7" fmla="*/ 337037 h 404473"/>
              <a:gd name="connsiteX8" fmla="*/ 72215 w 288923"/>
              <a:gd name="connsiteY8" fmla="*/ 260044 h 404473"/>
              <a:gd name="connsiteX9" fmla="*/ 72215 w 288923"/>
              <a:gd name="connsiteY9" fmla="*/ 296151 h 404473"/>
              <a:gd name="connsiteX10" fmla="*/ 280418 w 288923"/>
              <a:gd name="connsiteY10" fmla="*/ 186571 h 404473"/>
              <a:gd name="connsiteX0" fmla="*/ 0 w 288923"/>
              <a:gd name="connsiteY0" fmla="*/ 337037 h 404473"/>
              <a:gd name="connsiteX1" fmla="*/ 72215 w 288923"/>
              <a:gd name="connsiteY1" fmla="*/ 260044 h 404473"/>
              <a:gd name="connsiteX2" fmla="*/ 72215 w 288923"/>
              <a:gd name="connsiteY2" fmla="*/ 296151 h 404473"/>
              <a:gd name="connsiteX3" fmla="*/ 280418 w 288923"/>
              <a:gd name="connsiteY3" fmla="*/ 186571 h 404473"/>
              <a:gd name="connsiteX4" fmla="*/ 72215 w 288923"/>
              <a:gd name="connsiteY4" fmla="*/ 368365 h 404473"/>
              <a:gd name="connsiteX5" fmla="*/ 72215 w 288923"/>
              <a:gd name="connsiteY5" fmla="*/ 404473 h 404473"/>
              <a:gd name="connsiteX6" fmla="*/ 0 w 288923"/>
              <a:gd name="connsiteY6" fmla="*/ 337037 h 404473"/>
              <a:gd name="connsiteX0" fmla="*/ 288858 w 288923"/>
              <a:gd name="connsiteY0" fmla="*/ 222679 h 404473"/>
              <a:gd name="connsiteX1" fmla="*/ 74295 w 288923"/>
              <a:gd name="connsiteY1" fmla="*/ 97931 h 404473"/>
              <a:gd name="connsiteX2" fmla="*/ 80010 w 288923"/>
              <a:gd name="connsiteY2" fmla="*/ 8573 h 404473"/>
              <a:gd name="connsiteX3" fmla="*/ 288858 w 288923"/>
              <a:gd name="connsiteY3" fmla="*/ 150465 h 404473"/>
              <a:gd name="connsiteX4" fmla="*/ 288858 w 288923"/>
              <a:gd name="connsiteY4" fmla="*/ 222679 h 404473"/>
              <a:gd name="connsiteX0" fmla="*/ 288858 w 288923"/>
              <a:gd name="connsiteY0" fmla="*/ 222679 h 404473"/>
              <a:gd name="connsiteX1" fmla="*/ 63229 w 288923"/>
              <a:gd name="connsiteY1" fmla="*/ 81941 h 404473"/>
              <a:gd name="connsiteX2" fmla="*/ 77822 w 288923"/>
              <a:gd name="connsiteY2" fmla="*/ 0 h 404473"/>
              <a:gd name="connsiteX3" fmla="*/ 288858 w 288923"/>
              <a:gd name="connsiteY3" fmla="*/ 150465 h 404473"/>
              <a:gd name="connsiteX4" fmla="*/ 288858 w 288923"/>
              <a:gd name="connsiteY4" fmla="*/ 222679 h 404473"/>
              <a:gd name="connsiteX5" fmla="*/ 72215 w 288923"/>
              <a:gd name="connsiteY5" fmla="*/ 368366 h 404473"/>
              <a:gd name="connsiteX6" fmla="*/ 72215 w 288923"/>
              <a:gd name="connsiteY6" fmla="*/ 404473 h 404473"/>
              <a:gd name="connsiteX7" fmla="*/ 0 w 288923"/>
              <a:gd name="connsiteY7" fmla="*/ 337037 h 404473"/>
              <a:gd name="connsiteX8" fmla="*/ 72215 w 288923"/>
              <a:gd name="connsiteY8" fmla="*/ 260044 h 404473"/>
              <a:gd name="connsiteX9" fmla="*/ 72215 w 288923"/>
              <a:gd name="connsiteY9" fmla="*/ 296151 h 404473"/>
              <a:gd name="connsiteX10" fmla="*/ 280418 w 288923"/>
              <a:gd name="connsiteY10" fmla="*/ 186571 h 404473"/>
              <a:gd name="connsiteX0" fmla="*/ 0 w 288923"/>
              <a:gd name="connsiteY0" fmla="*/ 337037 h 404473"/>
              <a:gd name="connsiteX1" fmla="*/ 72215 w 288923"/>
              <a:gd name="connsiteY1" fmla="*/ 260044 h 404473"/>
              <a:gd name="connsiteX2" fmla="*/ 72215 w 288923"/>
              <a:gd name="connsiteY2" fmla="*/ 296151 h 404473"/>
              <a:gd name="connsiteX3" fmla="*/ 280418 w 288923"/>
              <a:gd name="connsiteY3" fmla="*/ 186571 h 404473"/>
              <a:gd name="connsiteX4" fmla="*/ 72215 w 288923"/>
              <a:gd name="connsiteY4" fmla="*/ 368365 h 404473"/>
              <a:gd name="connsiteX5" fmla="*/ 72215 w 288923"/>
              <a:gd name="connsiteY5" fmla="*/ 404473 h 404473"/>
              <a:gd name="connsiteX6" fmla="*/ 0 w 288923"/>
              <a:gd name="connsiteY6" fmla="*/ 337037 h 404473"/>
              <a:gd name="connsiteX0" fmla="*/ 288858 w 288923"/>
              <a:gd name="connsiteY0" fmla="*/ 222679 h 404473"/>
              <a:gd name="connsiteX1" fmla="*/ 74295 w 288923"/>
              <a:gd name="connsiteY1" fmla="*/ 97931 h 404473"/>
              <a:gd name="connsiteX2" fmla="*/ 80010 w 288923"/>
              <a:gd name="connsiteY2" fmla="*/ 8573 h 404473"/>
              <a:gd name="connsiteX3" fmla="*/ 288858 w 288923"/>
              <a:gd name="connsiteY3" fmla="*/ 150465 h 404473"/>
              <a:gd name="connsiteX4" fmla="*/ 288858 w 288923"/>
              <a:gd name="connsiteY4" fmla="*/ 222679 h 404473"/>
              <a:gd name="connsiteX0" fmla="*/ 288858 w 288923"/>
              <a:gd name="connsiteY0" fmla="*/ 222679 h 404473"/>
              <a:gd name="connsiteX1" fmla="*/ 77516 w 288923"/>
              <a:gd name="connsiteY1" fmla="*/ 96228 h 404473"/>
              <a:gd name="connsiteX2" fmla="*/ 77822 w 288923"/>
              <a:gd name="connsiteY2" fmla="*/ 0 h 404473"/>
              <a:gd name="connsiteX3" fmla="*/ 288858 w 288923"/>
              <a:gd name="connsiteY3" fmla="*/ 150465 h 404473"/>
              <a:gd name="connsiteX4" fmla="*/ 288858 w 288923"/>
              <a:gd name="connsiteY4" fmla="*/ 222679 h 404473"/>
              <a:gd name="connsiteX5" fmla="*/ 72215 w 288923"/>
              <a:gd name="connsiteY5" fmla="*/ 368366 h 404473"/>
              <a:gd name="connsiteX6" fmla="*/ 72215 w 288923"/>
              <a:gd name="connsiteY6" fmla="*/ 404473 h 404473"/>
              <a:gd name="connsiteX7" fmla="*/ 0 w 288923"/>
              <a:gd name="connsiteY7" fmla="*/ 337037 h 404473"/>
              <a:gd name="connsiteX8" fmla="*/ 72215 w 288923"/>
              <a:gd name="connsiteY8" fmla="*/ 260044 h 404473"/>
              <a:gd name="connsiteX9" fmla="*/ 72215 w 288923"/>
              <a:gd name="connsiteY9" fmla="*/ 296151 h 404473"/>
              <a:gd name="connsiteX10" fmla="*/ 280418 w 288923"/>
              <a:gd name="connsiteY10" fmla="*/ 186571 h 404473"/>
              <a:gd name="connsiteX0" fmla="*/ 0 w 288923"/>
              <a:gd name="connsiteY0" fmla="*/ 339894 h 407330"/>
              <a:gd name="connsiteX1" fmla="*/ 72215 w 288923"/>
              <a:gd name="connsiteY1" fmla="*/ 262901 h 407330"/>
              <a:gd name="connsiteX2" fmla="*/ 72215 w 288923"/>
              <a:gd name="connsiteY2" fmla="*/ 299008 h 407330"/>
              <a:gd name="connsiteX3" fmla="*/ 280418 w 288923"/>
              <a:gd name="connsiteY3" fmla="*/ 189428 h 407330"/>
              <a:gd name="connsiteX4" fmla="*/ 72215 w 288923"/>
              <a:gd name="connsiteY4" fmla="*/ 371222 h 407330"/>
              <a:gd name="connsiteX5" fmla="*/ 72215 w 288923"/>
              <a:gd name="connsiteY5" fmla="*/ 407330 h 407330"/>
              <a:gd name="connsiteX6" fmla="*/ 0 w 288923"/>
              <a:gd name="connsiteY6" fmla="*/ 339894 h 407330"/>
              <a:gd name="connsiteX0" fmla="*/ 288858 w 288923"/>
              <a:gd name="connsiteY0" fmla="*/ 225536 h 407330"/>
              <a:gd name="connsiteX1" fmla="*/ 74295 w 288923"/>
              <a:gd name="connsiteY1" fmla="*/ 100788 h 407330"/>
              <a:gd name="connsiteX2" fmla="*/ 80010 w 288923"/>
              <a:gd name="connsiteY2" fmla="*/ 11430 h 407330"/>
              <a:gd name="connsiteX3" fmla="*/ 288858 w 288923"/>
              <a:gd name="connsiteY3" fmla="*/ 153322 h 407330"/>
              <a:gd name="connsiteX4" fmla="*/ 288858 w 288923"/>
              <a:gd name="connsiteY4" fmla="*/ 225536 h 407330"/>
              <a:gd name="connsiteX0" fmla="*/ 288858 w 288923"/>
              <a:gd name="connsiteY0" fmla="*/ 225536 h 407330"/>
              <a:gd name="connsiteX1" fmla="*/ 77516 w 288923"/>
              <a:gd name="connsiteY1" fmla="*/ 99085 h 407330"/>
              <a:gd name="connsiteX2" fmla="*/ 80680 w 288923"/>
              <a:gd name="connsiteY2" fmla="*/ 0 h 407330"/>
              <a:gd name="connsiteX3" fmla="*/ 288858 w 288923"/>
              <a:gd name="connsiteY3" fmla="*/ 153322 h 407330"/>
              <a:gd name="connsiteX4" fmla="*/ 288858 w 288923"/>
              <a:gd name="connsiteY4" fmla="*/ 225536 h 407330"/>
              <a:gd name="connsiteX5" fmla="*/ 72215 w 288923"/>
              <a:gd name="connsiteY5" fmla="*/ 371223 h 407330"/>
              <a:gd name="connsiteX6" fmla="*/ 72215 w 288923"/>
              <a:gd name="connsiteY6" fmla="*/ 407330 h 407330"/>
              <a:gd name="connsiteX7" fmla="*/ 0 w 288923"/>
              <a:gd name="connsiteY7" fmla="*/ 339894 h 407330"/>
              <a:gd name="connsiteX8" fmla="*/ 72215 w 288923"/>
              <a:gd name="connsiteY8" fmla="*/ 262901 h 407330"/>
              <a:gd name="connsiteX9" fmla="*/ 72215 w 288923"/>
              <a:gd name="connsiteY9" fmla="*/ 299008 h 407330"/>
              <a:gd name="connsiteX10" fmla="*/ 280418 w 288923"/>
              <a:gd name="connsiteY10" fmla="*/ 189428 h 407330"/>
              <a:gd name="connsiteX0" fmla="*/ 0 w 288923"/>
              <a:gd name="connsiteY0" fmla="*/ 331322 h 398758"/>
              <a:gd name="connsiteX1" fmla="*/ 72215 w 288923"/>
              <a:gd name="connsiteY1" fmla="*/ 254329 h 398758"/>
              <a:gd name="connsiteX2" fmla="*/ 72215 w 288923"/>
              <a:gd name="connsiteY2" fmla="*/ 290436 h 398758"/>
              <a:gd name="connsiteX3" fmla="*/ 280418 w 288923"/>
              <a:gd name="connsiteY3" fmla="*/ 180856 h 398758"/>
              <a:gd name="connsiteX4" fmla="*/ 72215 w 288923"/>
              <a:gd name="connsiteY4" fmla="*/ 362650 h 398758"/>
              <a:gd name="connsiteX5" fmla="*/ 72215 w 288923"/>
              <a:gd name="connsiteY5" fmla="*/ 398758 h 398758"/>
              <a:gd name="connsiteX6" fmla="*/ 0 w 288923"/>
              <a:gd name="connsiteY6" fmla="*/ 331322 h 398758"/>
              <a:gd name="connsiteX0" fmla="*/ 288858 w 288923"/>
              <a:gd name="connsiteY0" fmla="*/ 216964 h 398758"/>
              <a:gd name="connsiteX1" fmla="*/ 74295 w 288923"/>
              <a:gd name="connsiteY1" fmla="*/ 92216 h 398758"/>
              <a:gd name="connsiteX2" fmla="*/ 80010 w 288923"/>
              <a:gd name="connsiteY2" fmla="*/ 2858 h 398758"/>
              <a:gd name="connsiteX3" fmla="*/ 288858 w 288923"/>
              <a:gd name="connsiteY3" fmla="*/ 144750 h 398758"/>
              <a:gd name="connsiteX4" fmla="*/ 288858 w 288923"/>
              <a:gd name="connsiteY4" fmla="*/ 216964 h 398758"/>
              <a:gd name="connsiteX0" fmla="*/ 288858 w 288923"/>
              <a:gd name="connsiteY0" fmla="*/ 216964 h 398758"/>
              <a:gd name="connsiteX1" fmla="*/ 77516 w 288923"/>
              <a:gd name="connsiteY1" fmla="*/ 90513 h 398758"/>
              <a:gd name="connsiteX2" fmla="*/ 80680 w 288923"/>
              <a:gd name="connsiteY2" fmla="*/ 0 h 398758"/>
              <a:gd name="connsiteX3" fmla="*/ 288858 w 288923"/>
              <a:gd name="connsiteY3" fmla="*/ 144750 h 398758"/>
              <a:gd name="connsiteX4" fmla="*/ 288858 w 288923"/>
              <a:gd name="connsiteY4" fmla="*/ 216964 h 398758"/>
              <a:gd name="connsiteX5" fmla="*/ 72215 w 288923"/>
              <a:gd name="connsiteY5" fmla="*/ 362651 h 398758"/>
              <a:gd name="connsiteX6" fmla="*/ 72215 w 288923"/>
              <a:gd name="connsiteY6" fmla="*/ 398758 h 398758"/>
              <a:gd name="connsiteX7" fmla="*/ 0 w 288923"/>
              <a:gd name="connsiteY7" fmla="*/ 331322 h 398758"/>
              <a:gd name="connsiteX8" fmla="*/ 72215 w 288923"/>
              <a:gd name="connsiteY8" fmla="*/ 254329 h 398758"/>
              <a:gd name="connsiteX9" fmla="*/ 72215 w 288923"/>
              <a:gd name="connsiteY9" fmla="*/ 290436 h 398758"/>
              <a:gd name="connsiteX10" fmla="*/ 280418 w 288923"/>
              <a:gd name="connsiteY10" fmla="*/ 180856 h 398758"/>
              <a:gd name="connsiteX0" fmla="*/ 0 w 288923"/>
              <a:gd name="connsiteY0" fmla="*/ 331322 h 398758"/>
              <a:gd name="connsiteX1" fmla="*/ 72215 w 288923"/>
              <a:gd name="connsiteY1" fmla="*/ 254329 h 398758"/>
              <a:gd name="connsiteX2" fmla="*/ 72215 w 288923"/>
              <a:gd name="connsiteY2" fmla="*/ 290436 h 398758"/>
              <a:gd name="connsiteX3" fmla="*/ 280418 w 288923"/>
              <a:gd name="connsiteY3" fmla="*/ 180856 h 398758"/>
              <a:gd name="connsiteX4" fmla="*/ 72215 w 288923"/>
              <a:gd name="connsiteY4" fmla="*/ 362650 h 398758"/>
              <a:gd name="connsiteX5" fmla="*/ 72215 w 288923"/>
              <a:gd name="connsiteY5" fmla="*/ 398758 h 398758"/>
              <a:gd name="connsiteX6" fmla="*/ 0 w 288923"/>
              <a:gd name="connsiteY6" fmla="*/ 331322 h 398758"/>
              <a:gd name="connsiteX0" fmla="*/ 288858 w 288923"/>
              <a:gd name="connsiteY0" fmla="*/ 216964 h 398758"/>
              <a:gd name="connsiteX1" fmla="*/ 74295 w 288923"/>
              <a:gd name="connsiteY1" fmla="*/ 92216 h 398758"/>
              <a:gd name="connsiteX2" fmla="*/ 80010 w 288923"/>
              <a:gd name="connsiteY2" fmla="*/ 2858 h 398758"/>
              <a:gd name="connsiteX3" fmla="*/ 288858 w 288923"/>
              <a:gd name="connsiteY3" fmla="*/ 144750 h 398758"/>
              <a:gd name="connsiteX4" fmla="*/ 288858 w 288923"/>
              <a:gd name="connsiteY4" fmla="*/ 216964 h 398758"/>
              <a:gd name="connsiteX0" fmla="*/ 288858 w 288923"/>
              <a:gd name="connsiteY0" fmla="*/ 216964 h 398758"/>
              <a:gd name="connsiteX1" fmla="*/ 77516 w 288923"/>
              <a:gd name="connsiteY1" fmla="*/ 90513 h 398758"/>
              <a:gd name="connsiteX2" fmla="*/ 80680 w 288923"/>
              <a:gd name="connsiteY2" fmla="*/ 0 h 398758"/>
              <a:gd name="connsiteX3" fmla="*/ 288858 w 288923"/>
              <a:gd name="connsiteY3" fmla="*/ 144750 h 398758"/>
              <a:gd name="connsiteX4" fmla="*/ 288858 w 288923"/>
              <a:gd name="connsiteY4" fmla="*/ 216964 h 398758"/>
              <a:gd name="connsiteX5" fmla="*/ 72215 w 288923"/>
              <a:gd name="connsiteY5" fmla="*/ 362651 h 398758"/>
              <a:gd name="connsiteX6" fmla="*/ 72215 w 288923"/>
              <a:gd name="connsiteY6" fmla="*/ 398758 h 398758"/>
              <a:gd name="connsiteX7" fmla="*/ 0 w 288923"/>
              <a:gd name="connsiteY7" fmla="*/ 331322 h 398758"/>
              <a:gd name="connsiteX8" fmla="*/ 72215 w 288923"/>
              <a:gd name="connsiteY8" fmla="*/ 254329 h 398758"/>
              <a:gd name="connsiteX9" fmla="*/ 72215 w 288923"/>
              <a:gd name="connsiteY9" fmla="*/ 290436 h 398758"/>
              <a:gd name="connsiteX10" fmla="*/ 280418 w 288923"/>
              <a:gd name="connsiteY10" fmla="*/ 180856 h 398758"/>
              <a:gd name="connsiteX0" fmla="*/ 0 w 288923"/>
              <a:gd name="connsiteY0" fmla="*/ 331322 h 398758"/>
              <a:gd name="connsiteX1" fmla="*/ 72215 w 288923"/>
              <a:gd name="connsiteY1" fmla="*/ 254329 h 398758"/>
              <a:gd name="connsiteX2" fmla="*/ 72215 w 288923"/>
              <a:gd name="connsiteY2" fmla="*/ 290436 h 398758"/>
              <a:gd name="connsiteX3" fmla="*/ 280418 w 288923"/>
              <a:gd name="connsiteY3" fmla="*/ 180856 h 398758"/>
              <a:gd name="connsiteX4" fmla="*/ 72215 w 288923"/>
              <a:gd name="connsiteY4" fmla="*/ 362650 h 398758"/>
              <a:gd name="connsiteX5" fmla="*/ 72215 w 288923"/>
              <a:gd name="connsiteY5" fmla="*/ 398758 h 398758"/>
              <a:gd name="connsiteX6" fmla="*/ 0 w 288923"/>
              <a:gd name="connsiteY6" fmla="*/ 331322 h 398758"/>
              <a:gd name="connsiteX0" fmla="*/ 288858 w 288923"/>
              <a:gd name="connsiteY0" fmla="*/ 216964 h 398758"/>
              <a:gd name="connsiteX1" fmla="*/ 74295 w 288923"/>
              <a:gd name="connsiteY1" fmla="*/ 92216 h 398758"/>
              <a:gd name="connsiteX2" fmla="*/ 80010 w 288923"/>
              <a:gd name="connsiteY2" fmla="*/ 2858 h 398758"/>
              <a:gd name="connsiteX3" fmla="*/ 288858 w 288923"/>
              <a:gd name="connsiteY3" fmla="*/ 144750 h 398758"/>
              <a:gd name="connsiteX4" fmla="*/ 288858 w 288923"/>
              <a:gd name="connsiteY4" fmla="*/ 216964 h 398758"/>
              <a:gd name="connsiteX0" fmla="*/ 288858 w 288923"/>
              <a:gd name="connsiteY0" fmla="*/ 216964 h 398758"/>
              <a:gd name="connsiteX1" fmla="*/ 77516 w 288923"/>
              <a:gd name="connsiteY1" fmla="*/ 90513 h 398758"/>
              <a:gd name="connsiteX2" fmla="*/ 73102 w 288923"/>
              <a:gd name="connsiteY2" fmla="*/ 0 h 398758"/>
              <a:gd name="connsiteX3" fmla="*/ 288858 w 288923"/>
              <a:gd name="connsiteY3" fmla="*/ 144750 h 398758"/>
              <a:gd name="connsiteX4" fmla="*/ 288858 w 288923"/>
              <a:gd name="connsiteY4" fmla="*/ 216964 h 398758"/>
              <a:gd name="connsiteX5" fmla="*/ 72215 w 288923"/>
              <a:gd name="connsiteY5" fmla="*/ 362651 h 398758"/>
              <a:gd name="connsiteX6" fmla="*/ 72215 w 288923"/>
              <a:gd name="connsiteY6" fmla="*/ 398758 h 398758"/>
              <a:gd name="connsiteX7" fmla="*/ 0 w 288923"/>
              <a:gd name="connsiteY7" fmla="*/ 331322 h 398758"/>
              <a:gd name="connsiteX8" fmla="*/ 72215 w 288923"/>
              <a:gd name="connsiteY8" fmla="*/ 254329 h 398758"/>
              <a:gd name="connsiteX9" fmla="*/ 72215 w 288923"/>
              <a:gd name="connsiteY9" fmla="*/ 290436 h 398758"/>
              <a:gd name="connsiteX10" fmla="*/ 280418 w 288923"/>
              <a:gd name="connsiteY10" fmla="*/ 180856 h 398758"/>
              <a:gd name="connsiteX0" fmla="*/ 0 w 288923"/>
              <a:gd name="connsiteY0" fmla="*/ 331322 h 398758"/>
              <a:gd name="connsiteX1" fmla="*/ 72215 w 288923"/>
              <a:gd name="connsiteY1" fmla="*/ 254329 h 398758"/>
              <a:gd name="connsiteX2" fmla="*/ 72215 w 288923"/>
              <a:gd name="connsiteY2" fmla="*/ 290436 h 398758"/>
              <a:gd name="connsiteX3" fmla="*/ 280418 w 288923"/>
              <a:gd name="connsiteY3" fmla="*/ 180856 h 398758"/>
              <a:gd name="connsiteX4" fmla="*/ 72215 w 288923"/>
              <a:gd name="connsiteY4" fmla="*/ 362650 h 398758"/>
              <a:gd name="connsiteX5" fmla="*/ 72215 w 288923"/>
              <a:gd name="connsiteY5" fmla="*/ 398758 h 398758"/>
              <a:gd name="connsiteX6" fmla="*/ 0 w 288923"/>
              <a:gd name="connsiteY6" fmla="*/ 331322 h 398758"/>
              <a:gd name="connsiteX0" fmla="*/ 288858 w 288923"/>
              <a:gd name="connsiteY0" fmla="*/ 216964 h 398758"/>
              <a:gd name="connsiteX1" fmla="*/ 74295 w 288923"/>
              <a:gd name="connsiteY1" fmla="*/ 92216 h 398758"/>
              <a:gd name="connsiteX2" fmla="*/ 80010 w 288923"/>
              <a:gd name="connsiteY2" fmla="*/ 2858 h 398758"/>
              <a:gd name="connsiteX3" fmla="*/ 288858 w 288923"/>
              <a:gd name="connsiteY3" fmla="*/ 144750 h 398758"/>
              <a:gd name="connsiteX4" fmla="*/ 288858 w 288923"/>
              <a:gd name="connsiteY4" fmla="*/ 216964 h 398758"/>
              <a:gd name="connsiteX0" fmla="*/ 288858 w 288923"/>
              <a:gd name="connsiteY0" fmla="*/ 216964 h 398758"/>
              <a:gd name="connsiteX1" fmla="*/ 72621 w 288923"/>
              <a:gd name="connsiteY1" fmla="*/ 90513 h 398758"/>
              <a:gd name="connsiteX2" fmla="*/ 73102 w 288923"/>
              <a:gd name="connsiteY2" fmla="*/ 0 h 398758"/>
              <a:gd name="connsiteX3" fmla="*/ 288858 w 288923"/>
              <a:gd name="connsiteY3" fmla="*/ 144750 h 398758"/>
              <a:gd name="connsiteX4" fmla="*/ 288858 w 288923"/>
              <a:gd name="connsiteY4" fmla="*/ 216964 h 398758"/>
              <a:gd name="connsiteX5" fmla="*/ 72215 w 288923"/>
              <a:gd name="connsiteY5" fmla="*/ 362651 h 398758"/>
              <a:gd name="connsiteX6" fmla="*/ 72215 w 288923"/>
              <a:gd name="connsiteY6" fmla="*/ 398758 h 398758"/>
              <a:gd name="connsiteX7" fmla="*/ 0 w 288923"/>
              <a:gd name="connsiteY7" fmla="*/ 331322 h 398758"/>
              <a:gd name="connsiteX8" fmla="*/ 72215 w 288923"/>
              <a:gd name="connsiteY8" fmla="*/ 254329 h 398758"/>
              <a:gd name="connsiteX9" fmla="*/ 72215 w 288923"/>
              <a:gd name="connsiteY9" fmla="*/ 290436 h 398758"/>
              <a:gd name="connsiteX10" fmla="*/ 280418 w 288923"/>
              <a:gd name="connsiteY10" fmla="*/ 180856 h 398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8923" h="398758" stroke="0" extrusionOk="0">
                <a:moveTo>
                  <a:pt x="0" y="331322"/>
                </a:moveTo>
                <a:lnTo>
                  <a:pt x="72215" y="254329"/>
                </a:lnTo>
                <a:lnTo>
                  <a:pt x="72215" y="290436"/>
                </a:lnTo>
                <a:cubicBezTo>
                  <a:pt x="174999" y="276612"/>
                  <a:pt x="254944" y="234536"/>
                  <a:pt x="280418" y="180856"/>
                </a:cubicBezTo>
                <a:cubicBezTo>
                  <a:pt x="318421" y="260938"/>
                  <a:pt x="225552" y="342027"/>
                  <a:pt x="72215" y="362650"/>
                </a:cubicBezTo>
                <a:lnTo>
                  <a:pt x="72215" y="398758"/>
                </a:lnTo>
                <a:lnTo>
                  <a:pt x="0" y="331322"/>
                </a:lnTo>
                <a:close/>
              </a:path>
              <a:path w="288923" h="398758" fill="darkenLess" stroke="0" extrusionOk="0">
                <a:moveTo>
                  <a:pt x="288858" y="216964"/>
                </a:moveTo>
                <a:cubicBezTo>
                  <a:pt x="288858" y="133864"/>
                  <a:pt x="233827" y="92216"/>
                  <a:pt x="74295" y="92216"/>
                </a:cubicBezTo>
                <a:lnTo>
                  <a:pt x="80010" y="2858"/>
                </a:lnTo>
                <a:cubicBezTo>
                  <a:pt x="239542" y="2858"/>
                  <a:pt x="288858" y="61650"/>
                  <a:pt x="288858" y="144750"/>
                </a:cubicBezTo>
                <a:lnTo>
                  <a:pt x="288858" y="216964"/>
                </a:lnTo>
                <a:close/>
              </a:path>
              <a:path w="288923" h="398758" fill="none" extrusionOk="0">
                <a:moveTo>
                  <a:pt x="288858" y="216964"/>
                </a:moveTo>
                <a:cubicBezTo>
                  <a:pt x="288858" y="133864"/>
                  <a:pt x="232153" y="90513"/>
                  <a:pt x="72621" y="90513"/>
                </a:cubicBezTo>
                <a:cubicBezTo>
                  <a:pt x="72621" y="66442"/>
                  <a:pt x="73102" y="24071"/>
                  <a:pt x="73102" y="0"/>
                </a:cubicBezTo>
                <a:cubicBezTo>
                  <a:pt x="232634" y="0"/>
                  <a:pt x="288858" y="61650"/>
                  <a:pt x="288858" y="144750"/>
                </a:cubicBezTo>
                <a:lnTo>
                  <a:pt x="288858" y="216964"/>
                </a:lnTo>
                <a:cubicBezTo>
                  <a:pt x="288858" y="285576"/>
                  <a:pt x="199751" y="345498"/>
                  <a:pt x="72215" y="362651"/>
                </a:cubicBezTo>
                <a:lnTo>
                  <a:pt x="72215" y="398758"/>
                </a:lnTo>
                <a:lnTo>
                  <a:pt x="0" y="331322"/>
                </a:lnTo>
                <a:lnTo>
                  <a:pt x="72215" y="254329"/>
                </a:lnTo>
                <a:lnTo>
                  <a:pt x="72215" y="290436"/>
                </a:lnTo>
                <a:cubicBezTo>
                  <a:pt x="174999" y="276612"/>
                  <a:pt x="254944" y="234536"/>
                  <a:pt x="280418" y="180856"/>
                </a:cubicBezTo>
              </a:path>
            </a:pathLst>
          </a:cu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上矢印 26"/>
          <p:cNvSpPr/>
          <p:nvPr/>
        </p:nvSpPr>
        <p:spPr>
          <a:xfrm>
            <a:off x="1943368" y="5508443"/>
            <a:ext cx="130330" cy="586095"/>
          </a:xfrm>
          <a:prstGeom prst="upArrow">
            <a:avLst>
              <a:gd name="adj1" fmla="val 49998"/>
              <a:gd name="adj2" fmla="val 64993"/>
            </a:avLst>
          </a:prstGeom>
          <a:solidFill>
            <a:srgbClr val="00B0F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1996357" y="5687611"/>
            <a:ext cx="88906" cy="84142"/>
            <a:chOff x="1205613" y="4165575"/>
            <a:chExt cx="344735" cy="326261"/>
          </a:xfrm>
        </p:grpSpPr>
        <p:sp>
          <p:nvSpPr>
            <p:cNvPr id="33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1937121" y="5900816"/>
            <a:ext cx="88906" cy="84142"/>
            <a:chOff x="1205613" y="4165575"/>
            <a:chExt cx="344735" cy="326261"/>
          </a:xfrm>
        </p:grpSpPr>
        <p:sp>
          <p:nvSpPr>
            <p:cNvPr id="30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上矢印 36"/>
          <p:cNvSpPr/>
          <p:nvPr/>
        </p:nvSpPr>
        <p:spPr>
          <a:xfrm>
            <a:off x="2131284" y="5503587"/>
            <a:ext cx="130330" cy="586095"/>
          </a:xfrm>
          <a:prstGeom prst="upArrow">
            <a:avLst>
              <a:gd name="adj1" fmla="val 49998"/>
              <a:gd name="adj2" fmla="val 64993"/>
            </a:avLst>
          </a:prstGeom>
          <a:solidFill>
            <a:srgbClr val="00B0F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グループ化 37"/>
          <p:cNvGrpSpPr/>
          <p:nvPr/>
        </p:nvGrpSpPr>
        <p:grpSpPr>
          <a:xfrm>
            <a:off x="2184273" y="5682755"/>
            <a:ext cx="88906" cy="84142"/>
            <a:chOff x="1205613" y="4165575"/>
            <a:chExt cx="344735" cy="326261"/>
          </a:xfrm>
        </p:grpSpPr>
        <p:sp>
          <p:nvSpPr>
            <p:cNvPr id="43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2125037" y="5895960"/>
            <a:ext cx="88906" cy="84142"/>
            <a:chOff x="1205613" y="4165575"/>
            <a:chExt cx="344735" cy="326261"/>
          </a:xfrm>
        </p:grpSpPr>
        <p:sp>
          <p:nvSpPr>
            <p:cNvPr id="40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上矢印 45"/>
          <p:cNvSpPr/>
          <p:nvPr/>
        </p:nvSpPr>
        <p:spPr>
          <a:xfrm rot="10800000">
            <a:off x="2461960" y="5508443"/>
            <a:ext cx="130330" cy="586095"/>
          </a:xfrm>
          <a:prstGeom prst="upArrow">
            <a:avLst>
              <a:gd name="adj1" fmla="val 49998"/>
              <a:gd name="adj2" fmla="val 64993"/>
            </a:avLst>
          </a:prstGeom>
          <a:solidFill>
            <a:srgbClr val="FF5050"/>
          </a:solidFill>
          <a:ln w="127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グループ化 46"/>
          <p:cNvGrpSpPr/>
          <p:nvPr/>
        </p:nvGrpSpPr>
        <p:grpSpPr>
          <a:xfrm>
            <a:off x="2459296" y="5520619"/>
            <a:ext cx="88906" cy="84142"/>
            <a:chOff x="1205613" y="4165575"/>
            <a:chExt cx="344735" cy="326261"/>
          </a:xfrm>
        </p:grpSpPr>
        <p:sp>
          <p:nvSpPr>
            <p:cNvPr id="48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グループ化 50"/>
          <p:cNvGrpSpPr/>
          <p:nvPr/>
        </p:nvGrpSpPr>
        <p:grpSpPr>
          <a:xfrm>
            <a:off x="2445157" y="5866256"/>
            <a:ext cx="88906" cy="84142"/>
            <a:chOff x="1205613" y="4165575"/>
            <a:chExt cx="344735" cy="326261"/>
          </a:xfrm>
        </p:grpSpPr>
        <p:sp>
          <p:nvSpPr>
            <p:cNvPr id="52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2518913" y="5555282"/>
            <a:ext cx="88906" cy="84142"/>
            <a:chOff x="1205613" y="4165575"/>
            <a:chExt cx="344735" cy="326261"/>
          </a:xfrm>
        </p:grpSpPr>
        <p:sp>
          <p:nvSpPr>
            <p:cNvPr id="56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グループ化 58"/>
          <p:cNvGrpSpPr/>
          <p:nvPr/>
        </p:nvGrpSpPr>
        <p:grpSpPr>
          <a:xfrm>
            <a:off x="2481039" y="5620229"/>
            <a:ext cx="88906" cy="84142"/>
            <a:chOff x="1205613" y="4165575"/>
            <a:chExt cx="344735" cy="326261"/>
          </a:xfrm>
        </p:grpSpPr>
        <p:sp>
          <p:nvSpPr>
            <p:cNvPr id="60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グループ化 62"/>
          <p:cNvGrpSpPr/>
          <p:nvPr/>
        </p:nvGrpSpPr>
        <p:grpSpPr>
          <a:xfrm>
            <a:off x="2435340" y="5681085"/>
            <a:ext cx="88906" cy="84142"/>
            <a:chOff x="1205613" y="4165575"/>
            <a:chExt cx="344735" cy="326261"/>
          </a:xfrm>
        </p:grpSpPr>
        <p:sp>
          <p:nvSpPr>
            <p:cNvPr id="64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グループ化 66"/>
          <p:cNvGrpSpPr/>
          <p:nvPr/>
        </p:nvGrpSpPr>
        <p:grpSpPr>
          <a:xfrm>
            <a:off x="2522006" y="5706074"/>
            <a:ext cx="88906" cy="84142"/>
            <a:chOff x="1205613" y="4165575"/>
            <a:chExt cx="344735" cy="326261"/>
          </a:xfrm>
        </p:grpSpPr>
        <p:sp>
          <p:nvSpPr>
            <p:cNvPr id="68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2477899" y="5770722"/>
            <a:ext cx="88906" cy="84142"/>
            <a:chOff x="1205613" y="4165575"/>
            <a:chExt cx="344735" cy="326261"/>
          </a:xfrm>
        </p:grpSpPr>
        <p:sp>
          <p:nvSpPr>
            <p:cNvPr id="72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グループ化 74"/>
          <p:cNvGrpSpPr/>
          <p:nvPr/>
        </p:nvGrpSpPr>
        <p:grpSpPr>
          <a:xfrm>
            <a:off x="2516684" y="5850481"/>
            <a:ext cx="88906" cy="84142"/>
            <a:chOff x="1205613" y="4165575"/>
            <a:chExt cx="344735" cy="326261"/>
          </a:xfrm>
        </p:grpSpPr>
        <p:sp>
          <p:nvSpPr>
            <p:cNvPr id="76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9" name="グループ化 78"/>
          <p:cNvGrpSpPr/>
          <p:nvPr/>
        </p:nvGrpSpPr>
        <p:grpSpPr>
          <a:xfrm>
            <a:off x="2617075" y="5793195"/>
            <a:ext cx="88906" cy="84142"/>
            <a:chOff x="1205613" y="4165575"/>
            <a:chExt cx="344735" cy="326261"/>
          </a:xfrm>
        </p:grpSpPr>
        <p:sp>
          <p:nvSpPr>
            <p:cNvPr id="80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7" name="グループ化 86"/>
          <p:cNvGrpSpPr/>
          <p:nvPr/>
        </p:nvGrpSpPr>
        <p:grpSpPr>
          <a:xfrm rot="20459865">
            <a:off x="2755158" y="5942976"/>
            <a:ext cx="88906" cy="84142"/>
            <a:chOff x="1457731" y="3810971"/>
            <a:chExt cx="344735" cy="326261"/>
          </a:xfrm>
        </p:grpSpPr>
        <p:sp>
          <p:nvSpPr>
            <p:cNvPr id="88" name="涙形 23"/>
            <p:cNvSpPr/>
            <p:nvPr/>
          </p:nvSpPr>
          <p:spPr>
            <a:xfrm rot="18627716">
              <a:off x="1466968" y="3801734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円/楕円 26"/>
            <p:cNvSpPr/>
            <p:nvPr/>
          </p:nvSpPr>
          <p:spPr>
            <a:xfrm>
              <a:off x="1695166" y="3886101"/>
              <a:ext cx="29337" cy="99730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円/楕円 26"/>
            <p:cNvSpPr/>
            <p:nvPr/>
          </p:nvSpPr>
          <p:spPr>
            <a:xfrm>
              <a:off x="1696106" y="4070993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1" name="グループ化 90"/>
          <p:cNvGrpSpPr/>
          <p:nvPr/>
        </p:nvGrpSpPr>
        <p:grpSpPr>
          <a:xfrm rot="18415221">
            <a:off x="2647193" y="5554669"/>
            <a:ext cx="88906" cy="84142"/>
            <a:chOff x="1205613" y="4165575"/>
            <a:chExt cx="344735" cy="326261"/>
          </a:xfrm>
        </p:grpSpPr>
        <p:sp>
          <p:nvSpPr>
            <p:cNvPr id="92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5" name="グループ化 94"/>
          <p:cNvGrpSpPr/>
          <p:nvPr/>
        </p:nvGrpSpPr>
        <p:grpSpPr>
          <a:xfrm rot="923255" flipH="1">
            <a:off x="2329311" y="5811233"/>
            <a:ext cx="90000" cy="84142"/>
            <a:chOff x="1205613" y="4165575"/>
            <a:chExt cx="344735" cy="326261"/>
          </a:xfrm>
        </p:grpSpPr>
        <p:sp>
          <p:nvSpPr>
            <p:cNvPr id="96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グループ化 100"/>
          <p:cNvGrpSpPr/>
          <p:nvPr/>
        </p:nvGrpSpPr>
        <p:grpSpPr>
          <a:xfrm>
            <a:off x="1797809" y="4391077"/>
            <a:ext cx="88906" cy="84142"/>
            <a:chOff x="1205613" y="4165575"/>
            <a:chExt cx="344735" cy="326261"/>
          </a:xfrm>
        </p:grpSpPr>
        <p:sp>
          <p:nvSpPr>
            <p:cNvPr id="102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グループ化 104"/>
          <p:cNvGrpSpPr/>
          <p:nvPr/>
        </p:nvGrpSpPr>
        <p:grpSpPr>
          <a:xfrm>
            <a:off x="1703687" y="4465847"/>
            <a:ext cx="88906" cy="84142"/>
            <a:chOff x="1205613" y="4165575"/>
            <a:chExt cx="344735" cy="326261"/>
          </a:xfrm>
        </p:grpSpPr>
        <p:sp>
          <p:nvSpPr>
            <p:cNvPr id="106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グループ化 108"/>
          <p:cNvGrpSpPr/>
          <p:nvPr/>
        </p:nvGrpSpPr>
        <p:grpSpPr>
          <a:xfrm>
            <a:off x="1826124" y="4509481"/>
            <a:ext cx="88906" cy="84142"/>
            <a:chOff x="1205613" y="4165575"/>
            <a:chExt cx="344735" cy="326261"/>
          </a:xfrm>
        </p:grpSpPr>
        <p:sp>
          <p:nvSpPr>
            <p:cNvPr id="110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3" name="グループ化 112"/>
          <p:cNvGrpSpPr/>
          <p:nvPr/>
        </p:nvGrpSpPr>
        <p:grpSpPr>
          <a:xfrm>
            <a:off x="2306216" y="4333441"/>
            <a:ext cx="88906" cy="84142"/>
            <a:chOff x="1205613" y="4165575"/>
            <a:chExt cx="344735" cy="326261"/>
          </a:xfrm>
        </p:grpSpPr>
        <p:sp>
          <p:nvSpPr>
            <p:cNvPr id="114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8" name="上矢印 117"/>
          <p:cNvSpPr/>
          <p:nvPr/>
        </p:nvSpPr>
        <p:spPr>
          <a:xfrm>
            <a:off x="2129497" y="4062230"/>
            <a:ext cx="130330" cy="586095"/>
          </a:xfrm>
          <a:prstGeom prst="upArrow">
            <a:avLst>
              <a:gd name="adj1" fmla="val 49998"/>
              <a:gd name="adj2" fmla="val 64993"/>
            </a:avLst>
          </a:prstGeom>
          <a:solidFill>
            <a:srgbClr val="00B0F0"/>
          </a:solidFill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9" name="グループ化 118"/>
          <p:cNvGrpSpPr/>
          <p:nvPr/>
        </p:nvGrpSpPr>
        <p:grpSpPr>
          <a:xfrm>
            <a:off x="2106579" y="4226152"/>
            <a:ext cx="88906" cy="84142"/>
            <a:chOff x="1205613" y="4165575"/>
            <a:chExt cx="344735" cy="326261"/>
          </a:xfrm>
        </p:grpSpPr>
        <p:sp>
          <p:nvSpPr>
            <p:cNvPr id="128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0" name="グループ化 119"/>
          <p:cNvGrpSpPr/>
          <p:nvPr/>
        </p:nvGrpSpPr>
        <p:grpSpPr>
          <a:xfrm>
            <a:off x="2122941" y="4510210"/>
            <a:ext cx="88906" cy="84142"/>
            <a:chOff x="1205613" y="4165575"/>
            <a:chExt cx="344735" cy="326261"/>
          </a:xfrm>
        </p:grpSpPr>
        <p:sp>
          <p:nvSpPr>
            <p:cNvPr id="125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グループ化 120"/>
          <p:cNvGrpSpPr/>
          <p:nvPr/>
        </p:nvGrpSpPr>
        <p:grpSpPr>
          <a:xfrm>
            <a:off x="2184174" y="4350523"/>
            <a:ext cx="88906" cy="84142"/>
            <a:chOff x="1205613" y="4165575"/>
            <a:chExt cx="344735" cy="326261"/>
          </a:xfrm>
        </p:grpSpPr>
        <p:sp>
          <p:nvSpPr>
            <p:cNvPr id="122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1" name="上矢印 130"/>
          <p:cNvSpPr/>
          <p:nvPr/>
        </p:nvSpPr>
        <p:spPr>
          <a:xfrm>
            <a:off x="1942975" y="3907910"/>
            <a:ext cx="130330" cy="586095"/>
          </a:xfrm>
          <a:prstGeom prst="upArrow">
            <a:avLst>
              <a:gd name="adj1" fmla="val 49998"/>
              <a:gd name="adj2" fmla="val 64993"/>
            </a:avLst>
          </a:prstGeom>
          <a:solidFill>
            <a:srgbClr val="FFD400"/>
          </a:solidFill>
          <a:ln w="6350">
            <a:solidFill>
              <a:srgbClr val="FFD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上矢印 132"/>
          <p:cNvSpPr/>
          <p:nvPr/>
        </p:nvSpPr>
        <p:spPr>
          <a:xfrm rot="10800000">
            <a:off x="2473026" y="3965340"/>
            <a:ext cx="130330" cy="586095"/>
          </a:xfrm>
          <a:prstGeom prst="upArrow">
            <a:avLst>
              <a:gd name="adj1" fmla="val 49998"/>
              <a:gd name="adj2" fmla="val 64993"/>
            </a:avLst>
          </a:prstGeom>
          <a:solidFill>
            <a:srgbClr val="00FF00"/>
          </a:solidFill>
          <a:ln w="63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4" name="グループ化 133"/>
          <p:cNvGrpSpPr/>
          <p:nvPr/>
        </p:nvGrpSpPr>
        <p:grpSpPr>
          <a:xfrm>
            <a:off x="2449799" y="4003935"/>
            <a:ext cx="88906" cy="84142"/>
            <a:chOff x="1205613" y="4165575"/>
            <a:chExt cx="344735" cy="326261"/>
          </a:xfrm>
        </p:grpSpPr>
        <p:sp>
          <p:nvSpPr>
            <p:cNvPr id="151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5" name="グループ化 134"/>
          <p:cNvGrpSpPr/>
          <p:nvPr/>
        </p:nvGrpSpPr>
        <p:grpSpPr>
          <a:xfrm>
            <a:off x="2461331" y="4361838"/>
            <a:ext cx="88906" cy="84142"/>
            <a:chOff x="1205613" y="4165575"/>
            <a:chExt cx="344735" cy="326261"/>
          </a:xfrm>
        </p:grpSpPr>
        <p:sp>
          <p:nvSpPr>
            <p:cNvPr id="148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6" name="グループ化 135"/>
          <p:cNvGrpSpPr/>
          <p:nvPr/>
        </p:nvGrpSpPr>
        <p:grpSpPr>
          <a:xfrm>
            <a:off x="2533355" y="4083515"/>
            <a:ext cx="88906" cy="84142"/>
            <a:chOff x="1205613" y="4165575"/>
            <a:chExt cx="344735" cy="326261"/>
          </a:xfrm>
        </p:grpSpPr>
        <p:sp>
          <p:nvSpPr>
            <p:cNvPr id="145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7" name="グループ化 136"/>
          <p:cNvGrpSpPr/>
          <p:nvPr/>
        </p:nvGrpSpPr>
        <p:grpSpPr>
          <a:xfrm>
            <a:off x="2449799" y="4186046"/>
            <a:ext cx="88906" cy="84142"/>
            <a:chOff x="1205613" y="4165575"/>
            <a:chExt cx="344735" cy="326261"/>
          </a:xfrm>
        </p:grpSpPr>
        <p:sp>
          <p:nvSpPr>
            <p:cNvPr id="142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8" name="グループ化 137"/>
          <p:cNvGrpSpPr/>
          <p:nvPr/>
        </p:nvGrpSpPr>
        <p:grpSpPr>
          <a:xfrm>
            <a:off x="2522564" y="4255433"/>
            <a:ext cx="88906" cy="84142"/>
            <a:chOff x="1205613" y="4165575"/>
            <a:chExt cx="344735" cy="326261"/>
          </a:xfrm>
        </p:grpSpPr>
        <p:sp>
          <p:nvSpPr>
            <p:cNvPr id="139" name="涙形 23"/>
            <p:cNvSpPr/>
            <p:nvPr/>
          </p:nvSpPr>
          <p:spPr>
            <a:xfrm rot="18627716">
              <a:off x="1214850" y="4156338"/>
              <a:ext cx="326261" cy="344735"/>
            </a:xfrm>
            <a:custGeom>
              <a:avLst/>
              <a:gdLst>
                <a:gd name="connsiteX0" fmla="*/ 0 w 372018"/>
                <a:gd name="connsiteY0" fmla="*/ 214618 h 429236"/>
                <a:gd name="connsiteX1" fmla="*/ 186009 w 372018"/>
                <a:gd name="connsiteY1" fmla="*/ 0 h 429236"/>
                <a:gd name="connsiteX2" fmla="*/ 372018 w 372018"/>
                <a:gd name="connsiteY2" fmla="*/ 0 h 429236"/>
                <a:gd name="connsiteX3" fmla="*/ 372018 w 372018"/>
                <a:gd name="connsiteY3" fmla="*/ 214618 h 429236"/>
                <a:gd name="connsiteX4" fmla="*/ 186009 w 372018"/>
                <a:gd name="connsiteY4" fmla="*/ 429236 h 429236"/>
                <a:gd name="connsiteX5" fmla="*/ 0 w 372018"/>
                <a:gd name="connsiteY5" fmla="*/ 214618 h 429236"/>
                <a:gd name="connsiteX0" fmla="*/ 654 w 372672"/>
                <a:gd name="connsiteY0" fmla="*/ 214618 h 429236"/>
                <a:gd name="connsiteX1" fmla="*/ 144941 w 372672"/>
                <a:gd name="connsiteY1" fmla="*/ 45199 h 429236"/>
                <a:gd name="connsiteX2" fmla="*/ 372672 w 372672"/>
                <a:gd name="connsiteY2" fmla="*/ 0 h 429236"/>
                <a:gd name="connsiteX3" fmla="*/ 372672 w 372672"/>
                <a:gd name="connsiteY3" fmla="*/ 214618 h 429236"/>
                <a:gd name="connsiteX4" fmla="*/ 186663 w 372672"/>
                <a:gd name="connsiteY4" fmla="*/ 429236 h 429236"/>
                <a:gd name="connsiteX5" fmla="*/ 654 w 372672"/>
                <a:gd name="connsiteY5" fmla="*/ 214618 h 429236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72981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5778"/>
                <a:gd name="connsiteY0" fmla="*/ 214618 h 356223"/>
                <a:gd name="connsiteX1" fmla="*/ 145250 w 375778"/>
                <a:gd name="connsiteY1" fmla="*/ 45199 h 356223"/>
                <a:gd name="connsiteX2" fmla="*/ 372981 w 375778"/>
                <a:gd name="connsiteY2" fmla="*/ 0 h 356223"/>
                <a:gd name="connsiteX3" fmla="*/ 362550 w 375778"/>
                <a:gd name="connsiteY3" fmla="*/ 214618 h 356223"/>
                <a:gd name="connsiteX4" fmla="*/ 197403 w 375778"/>
                <a:gd name="connsiteY4" fmla="*/ 356223 h 356223"/>
                <a:gd name="connsiteX5" fmla="*/ 963 w 375778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963 w 372981"/>
                <a:gd name="connsiteY0" fmla="*/ 214618 h 356223"/>
                <a:gd name="connsiteX1" fmla="*/ 145250 w 372981"/>
                <a:gd name="connsiteY1" fmla="*/ 45199 h 356223"/>
                <a:gd name="connsiteX2" fmla="*/ 372981 w 372981"/>
                <a:gd name="connsiteY2" fmla="*/ 0 h 356223"/>
                <a:gd name="connsiteX3" fmla="*/ 362550 w 372981"/>
                <a:gd name="connsiteY3" fmla="*/ 214618 h 356223"/>
                <a:gd name="connsiteX4" fmla="*/ 197403 w 372981"/>
                <a:gd name="connsiteY4" fmla="*/ 356223 h 356223"/>
                <a:gd name="connsiteX5" fmla="*/ 963 w 372981"/>
                <a:gd name="connsiteY5" fmla="*/ 214618 h 356223"/>
                <a:gd name="connsiteX0" fmla="*/ 159 w 372177"/>
                <a:gd name="connsiteY0" fmla="*/ 214618 h 370393"/>
                <a:gd name="connsiteX1" fmla="*/ 144446 w 372177"/>
                <a:gd name="connsiteY1" fmla="*/ 45199 h 370393"/>
                <a:gd name="connsiteX2" fmla="*/ 372177 w 372177"/>
                <a:gd name="connsiteY2" fmla="*/ 0 h 370393"/>
                <a:gd name="connsiteX3" fmla="*/ 361746 w 372177"/>
                <a:gd name="connsiteY3" fmla="*/ 214618 h 370393"/>
                <a:gd name="connsiteX4" fmla="*/ 121675 w 372177"/>
                <a:gd name="connsiteY4" fmla="*/ 370393 h 370393"/>
                <a:gd name="connsiteX5" fmla="*/ 159 w 372177"/>
                <a:gd name="connsiteY5" fmla="*/ 214618 h 370393"/>
                <a:gd name="connsiteX0" fmla="*/ 148 w 372166"/>
                <a:gd name="connsiteY0" fmla="*/ 214618 h 370427"/>
                <a:gd name="connsiteX1" fmla="*/ 144435 w 372166"/>
                <a:gd name="connsiteY1" fmla="*/ 45199 h 370427"/>
                <a:gd name="connsiteX2" fmla="*/ 372166 w 372166"/>
                <a:gd name="connsiteY2" fmla="*/ 0 h 370427"/>
                <a:gd name="connsiteX3" fmla="*/ 330535 w 372166"/>
                <a:gd name="connsiteY3" fmla="*/ 221971 h 370427"/>
                <a:gd name="connsiteX4" fmla="*/ 121664 w 372166"/>
                <a:gd name="connsiteY4" fmla="*/ 370393 h 370427"/>
                <a:gd name="connsiteX5" fmla="*/ 148 w 372166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 w 372019"/>
                <a:gd name="connsiteY0" fmla="*/ 214618 h 370427"/>
                <a:gd name="connsiteX1" fmla="*/ 121734 w 372019"/>
                <a:gd name="connsiteY1" fmla="*/ 76086 h 370427"/>
                <a:gd name="connsiteX2" fmla="*/ 372019 w 372019"/>
                <a:gd name="connsiteY2" fmla="*/ 0 h 370427"/>
                <a:gd name="connsiteX3" fmla="*/ 330388 w 372019"/>
                <a:gd name="connsiteY3" fmla="*/ 221971 h 370427"/>
                <a:gd name="connsiteX4" fmla="*/ 121517 w 372019"/>
                <a:gd name="connsiteY4" fmla="*/ 370393 h 370427"/>
                <a:gd name="connsiteX5" fmla="*/ 1 w 372019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17487 w 389505"/>
                <a:gd name="connsiteY0" fmla="*/ 214618 h 370427"/>
                <a:gd name="connsiteX1" fmla="*/ 139220 w 389505"/>
                <a:gd name="connsiteY1" fmla="*/ 76086 h 370427"/>
                <a:gd name="connsiteX2" fmla="*/ 389505 w 389505"/>
                <a:gd name="connsiteY2" fmla="*/ 0 h 370427"/>
                <a:gd name="connsiteX3" fmla="*/ 347874 w 389505"/>
                <a:gd name="connsiteY3" fmla="*/ 221971 h 370427"/>
                <a:gd name="connsiteX4" fmla="*/ 139003 w 389505"/>
                <a:gd name="connsiteY4" fmla="*/ 370393 h 370427"/>
                <a:gd name="connsiteX5" fmla="*/ 17487 w 389505"/>
                <a:gd name="connsiteY5" fmla="*/ 214618 h 370427"/>
                <a:gd name="connsiteX0" fmla="*/ 7936 w 379954"/>
                <a:gd name="connsiteY0" fmla="*/ 214618 h 370427"/>
                <a:gd name="connsiteX1" fmla="*/ 129669 w 379954"/>
                <a:gd name="connsiteY1" fmla="*/ 76086 h 370427"/>
                <a:gd name="connsiteX2" fmla="*/ 379954 w 379954"/>
                <a:gd name="connsiteY2" fmla="*/ 0 h 370427"/>
                <a:gd name="connsiteX3" fmla="*/ 338323 w 379954"/>
                <a:gd name="connsiteY3" fmla="*/ 221971 h 370427"/>
                <a:gd name="connsiteX4" fmla="*/ 129452 w 379954"/>
                <a:gd name="connsiteY4" fmla="*/ 370393 h 370427"/>
                <a:gd name="connsiteX5" fmla="*/ 7936 w 379954"/>
                <a:gd name="connsiteY5" fmla="*/ 214618 h 370427"/>
                <a:gd name="connsiteX0" fmla="*/ 7431 w 379449"/>
                <a:gd name="connsiteY0" fmla="*/ 214618 h 370549"/>
                <a:gd name="connsiteX1" fmla="*/ 129164 w 379449"/>
                <a:gd name="connsiteY1" fmla="*/ 76086 h 370549"/>
                <a:gd name="connsiteX2" fmla="*/ 379449 w 379449"/>
                <a:gd name="connsiteY2" fmla="*/ 0 h 370549"/>
                <a:gd name="connsiteX3" fmla="*/ 337818 w 379449"/>
                <a:gd name="connsiteY3" fmla="*/ 221971 h 370549"/>
                <a:gd name="connsiteX4" fmla="*/ 128947 w 379449"/>
                <a:gd name="connsiteY4" fmla="*/ 370393 h 370549"/>
                <a:gd name="connsiteX5" fmla="*/ 7431 w 379449"/>
                <a:gd name="connsiteY5" fmla="*/ 214618 h 370549"/>
                <a:gd name="connsiteX0" fmla="*/ 7431 w 379449"/>
                <a:gd name="connsiteY0" fmla="*/ 214618 h 370533"/>
                <a:gd name="connsiteX1" fmla="*/ 129164 w 379449"/>
                <a:gd name="connsiteY1" fmla="*/ 76086 h 370533"/>
                <a:gd name="connsiteX2" fmla="*/ 379449 w 379449"/>
                <a:gd name="connsiteY2" fmla="*/ 0 h 370533"/>
                <a:gd name="connsiteX3" fmla="*/ 337818 w 379449"/>
                <a:gd name="connsiteY3" fmla="*/ 221971 h 370533"/>
                <a:gd name="connsiteX4" fmla="*/ 128947 w 379449"/>
                <a:gd name="connsiteY4" fmla="*/ 370393 h 370533"/>
                <a:gd name="connsiteX5" fmla="*/ 7431 w 379449"/>
                <a:gd name="connsiteY5" fmla="*/ 214618 h 370533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2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595"/>
                <a:gd name="connsiteX1" fmla="*/ 129525 w 379810"/>
                <a:gd name="connsiteY1" fmla="*/ 76086 h 370595"/>
                <a:gd name="connsiteX2" fmla="*/ 379810 w 379810"/>
                <a:gd name="connsiteY2" fmla="*/ 0 h 370595"/>
                <a:gd name="connsiteX3" fmla="*/ 322311 w 379810"/>
                <a:gd name="connsiteY3" fmla="*/ 231910 h 370595"/>
                <a:gd name="connsiteX4" fmla="*/ 129308 w 379810"/>
                <a:gd name="connsiteY4" fmla="*/ 370393 h 370595"/>
                <a:gd name="connsiteX5" fmla="*/ 7792 w 379810"/>
                <a:gd name="connsiteY5" fmla="*/ 214618 h 370595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7792 w 379810"/>
                <a:gd name="connsiteY0" fmla="*/ 214618 h 370481"/>
                <a:gd name="connsiteX1" fmla="*/ 129525 w 379810"/>
                <a:gd name="connsiteY1" fmla="*/ 76086 h 370481"/>
                <a:gd name="connsiteX2" fmla="*/ 379810 w 379810"/>
                <a:gd name="connsiteY2" fmla="*/ 0 h 370481"/>
                <a:gd name="connsiteX3" fmla="*/ 322311 w 379810"/>
                <a:gd name="connsiteY3" fmla="*/ 231910 h 370481"/>
                <a:gd name="connsiteX4" fmla="*/ 129308 w 379810"/>
                <a:gd name="connsiteY4" fmla="*/ 370393 h 370481"/>
                <a:gd name="connsiteX5" fmla="*/ 7792 w 379810"/>
                <a:gd name="connsiteY5" fmla="*/ 214618 h 370481"/>
                <a:gd name="connsiteX0" fmla="*/ 3572 w 375590"/>
                <a:gd name="connsiteY0" fmla="*/ 214618 h 370481"/>
                <a:gd name="connsiteX1" fmla="*/ 125305 w 375590"/>
                <a:gd name="connsiteY1" fmla="*/ 76086 h 370481"/>
                <a:gd name="connsiteX2" fmla="*/ 375590 w 375590"/>
                <a:gd name="connsiteY2" fmla="*/ 0 h 370481"/>
                <a:gd name="connsiteX3" fmla="*/ 318091 w 375590"/>
                <a:gd name="connsiteY3" fmla="*/ 231910 h 370481"/>
                <a:gd name="connsiteX4" fmla="*/ 125088 w 375590"/>
                <a:gd name="connsiteY4" fmla="*/ 370393 h 370481"/>
                <a:gd name="connsiteX5" fmla="*/ 3572 w 375590"/>
                <a:gd name="connsiteY5" fmla="*/ 214618 h 370481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3572 w 364309"/>
                <a:gd name="connsiteY0" fmla="*/ 227845 h 383708"/>
                <a:gd name="connsiteX1" fmla="*/ 125305 w 364309"/>
                <a:gd name="connsiteY1" fmla="*/ 89313 h 383708"/>
                <a:gd name="connsiteX2" fmla="*/ 364309 w 364309"/>
                <a:gd name="connsiteY2" fmla="*/ 0 h 383708"/>
                <a:gd name="connsiteX3" fmla="*/ 318091 w 364309"/>
                <a:gd name="connsiteY3" fmla="*/ 245137 h 383708"/>
                <a:gd name="connsiteX4" fmla="*/ 125088 w 364309"/>
                <a:gd name="connsiteY4" fmla="*/ 383620 h 383708"/>
                <a:gd name="connsiteX5" fmla="*/ 3572 w 364309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130 w 360867"/>
                <a:gd name="connsiteY0" fmla="*/ 227845 h 383708"/>
                <a:gd name="connsiteX1" fmla="*/ 143336 w 360867"/>
                <a:gd name="connsiteY1" fmla="*/ 98416 h 383708"/>
                <a:gd name="connsiteX2" fmla="*/ 360867 w 360867"/>
                <a:gd name="connsiteY2" fmla="*/ 0 h 383708"/>
                <a:gd name="connsiteX3" fmla="*/ 314649 w 360867"/>
                <a:gd name="connsiteY3" fmla="*/ 245137 h 383708"/>
                <a:gd name="connsiteX4" fmla="*/ 121646 w 360867"/>
                <a:gd name="connsiteY4" fmla="*/ 383620 h 383708"/>
                <a:gd name="connsiteX5" fmla="*/ 130 w 360867"/>
                <a:gd name="connsiteY5" fmla="*/ 227845 h 383708"/>
                <a:gd name="connsiteX0" fmla="*/ 5653 w 366390"/>
                <a:gd name="connsiteY0" fmla="*/ 227845 h 383708"/>
                <a:gd name="connsiteX1" fmla="*/ 148859 w 366390"/>
                <a:gd name="connsiteY1" fmla="*/ 98416 h 383708"/>
                <a:gd name="connsiteX2" fmla="*/ 366390 w 366390"/>
                <a:gd name="connsiteY2" fmla="*/ 0 h 383708"/>
                <a:gd name="connsiteX3" fmla="*/ 320172 w 366390"/>
                <a:gd name="connsiteY3" fmla="*/ 245137 h 383708"/>
                <a:gd name="connsiteX4" fmla="*/ 127169 w 366390"/>
                <a:gd name="connsiteY4" fmla="*/ 383620 h 383708"/>
                <a:gd name="connsiteX5" fmla="*/ 5653 w 366390"/>
                <a:gd name="connsiteY5" fmla="*/ 227845 h 383708"/>
                <a:gd name="connsiteX0" fmla="*/ 2393 w 363130"/>
                <a:gd name="connsiteY0" fmla="*/ 227845 h 383708"/>
                <a:gd name="connsiteX1" fmla="*/ 145599 w 363130"/>
                <a:gd name="connsiteY1" fmla="*/ 98416 h 383708"/>
                <a:gd name="connsiteX2" fmla="*/ 363130 w 363130"/>
                <a:gd name="connsiteY2" fmla="*/ 0 h 383708"/>
                <a:gd name="connsiteX3" fmla="*/ 316912 w 363130"/>
                <a:gd name="connsiteY3" fmla="*/ 245137 h 383708"/>
                <a:gd name="connsiteX4" fmla="*/ 123909 w 363130"/>
                <a:gd name="connsiteY4" fmla="*/ 383620 h 383708"/>
                <a:gd name="connsiteX5" fmla="*/ 2393 w 363130"/>
                <a:gd name="connsiteY5" fmla="*/ 227845 h 383708"/>
                <a:gd name="connsiteX0" fmla="*/ 2393 w 363130"/>
                <a:gd name="connsiteY0" fmla="*/ 227845 h 383694"/>
                <a:gd name="connsiteX1" fmla="*/ 145599 w 363130"/>
                <a:gd name="connsiteY1" fmla="*/ 98416 h 383694"/>
                <a:gd name="connsiteX2" fmla="*/ 363130 w 363130"/>
                <a:gd name="connsiteY2" fmla="*/ 0 h 383694"/>
                <a:gd name="connsiteX3" fmla="*/ 316912 w 363130"/>
                <a:gd name="connsiteY3" fmla="*/ 245137 h 383694"/>
                <a:gd name="connsiteX4" fmla="*/ 123909 w 363130"/>
                <a:gd name="connsiteY4" fmla="*/ 383620 h 383694"/>
                <a:gd name="connsiteX5" fmla="*/ 2393 w 363130"/>
                <a:gd name="connsiteY5" fmla="*/ 227845 h 383694"/>
                <a:gd name="connsiteX0" fmla="*/ 2393 w 363130"/>
                <a:gd name="connsiteY0" fmla="*/ 227845 h 383688"/>
                <a:gd name="connsiteX1" fmla="*/ 145599 w 363130"/>
                <a:gd name="connsiteY1" fmla="*/ 98416 h 383688"/>
                <a:gd name="connsiteX2" fmla="*/ 363130 w 363130"/>
                <a:gd name="connsiteY2" fmla="*/ 0 h 383688"/>
                <a:gd name="connsiteX3" fmla="*/ 316912 w 363130"/>
                <a:gd name="connsiteY3" fmla="*/ 245137 h 383688"/>
                <a:gd name="connsiteX4" fmla="*/ 123909 w 363130"/>
                <a:gd name="connsiteY4" fmla="*/ 383620 h 383688"/>
                <a:gd name="connsiteX5" fmla="*/ 2393 w 363130"/>
                <a:gd name="connsiteY5" fmla="*/ 227845 h 38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3130" h="383688">
                  <a:moveTo>
                    <a:pt x="2393" y="227845"/>
                  </a:moveTo>
                  <a:cubicBezTo>
                    <a:pt x="20324" y="186379"/>
                    <a:pt x="53953" y="145004"/>
                    <a:pt x="145599" y="98416"/>
                  </a:cubicBezTo>
                  <a:cubicBezTo>
                    <a:pt x="228776" y="74527"/>
                    <a:pt x="299201" y="50544"/>
                    <a:pt x="363130" y="0"/>
                  </a:cubicBezTo>
                  <a:cubicBezTo>
                    <a:pt x="359653" y="71539"/>
                    <a:pt x="350829" y="157466"/>
                    <a:pt x="316912" y="245137"/>
                  </a:cubicBezTo>
                  <a:cubicBezTo>
                    <a:pt x="284645" y="298233"/>
                    <a:pt x="176329" y="386502"/>
                    <a:pt x="123909" y="383620"/>
                  </a:cubicBezTo>
                  <a:cubicBezTo>
                    <a:pt x="71489" y="380738"/>
                    <a:pt x="-15538" y="269311"/>
                    <a:pt x="2393" y="227845"/>
                  </a:cubicBezTo>
                  <a:close/>
                </a:path>
              </a:pathLst>
            </a:custGeom>
            <a:solidFill>
              <a:srgbClr val="66FFFF"/>
            </a:solidFill>
            <a:ln>
              <a:solidFill>
                <a:srgbClr val="66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円/楕円 26"/>
            <p:cNvSpPr/>
            <p:nvPr/>
          </p:nvSpPr>
          <p:spPr>
            <a:xfrm>
              <a:off x="1443045" y="4240706"/>
              <a:ext cx="29337" cy="99729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87 w 29339"/>
                <a:gd name="connsiteY0" fmla="*/ 73230 h 99728"/>
                <a:gd name="connsiteX1" fmla="*/ 8860 w 29339"/>
                <a:gd name="connsiteY1" fmla="*/ 374 h 99728"/>
                <a:gd name="connsiteX2" fmla="*/ 29339 w 29339"/>
                <a:gd name="connsiteY2" fmla="*/ 56561 h 99728"/>
                <a:gd name="connsiteX3" fmla="*/ 18384 w 29339"/>
                <a:gd name="connsiteY3" fmla="*/ 99336 h 99728"/>
                <a:gd name="connsiteX4" fmla="*/ 287 w 29339"/>
                <a:gd name="connsiteY4" fmla="*/ 73230 h 9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39" h="99728">
                  <a:moveTo>
                    <a:pt x="287" y="73230"/>
                  </a:moveTo>
                  <a:cubicBezTo>
                    <a:pt x="-1300" y="56736"/>
                    <a:pt x="4018" y="3152"/>
                    <a:pt x="8860" y="374"/>
                  </a:cubicBezTo>
                  <a:cubicBezTo>
                    <a:pt x="13702" y="-2404"/>
                    <a:pt x="17433" y="9749"/>
                    <a:pt x="29339" y="56561"/>
                  </a:cubicBezTo>
                  <a:cubicBezTo>
                    <a:pt x="29339" y="103373"/>
                    <a:pt x="23226" y="96558"/>
                    <a:pt x="18384" y="99336"/>
                  </a:cubicBezTo>
                  <a:cubicBezTo>
                    <a:pt x="13542" y="102114"/>
                    <a:pt x="1874" y="89724"/>
                    <a:pt x="287" y="7323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円/楕円 26"/>
            <p:cNvSpPr/>
            <p:nvPr/>
          </p:nvSpPr>
          <p:spPr>
            <a:xfrm>
              <a:off x="1443988" y="4425600"/>
              <a:ext cx="19167" cy="23773"/>
            </a:xfrm>
            <a:custGeom>
              <a:avLst/>
              <a:gdLst>
                <a:gd name="connsiteX0" fmla="*/ 0 w 45719"/>
                <a:gd name="connsiteY0" fmla="*/ 84761 h 169522"/>
                <a:gd name="connsiteX1" fmla="*/ 22860 w 45719"/>
                <a:gd name="connsiteY1" fmla="*/ 0 h 169522"/>
                <a:gd name="connsiteX2" fmla="*/ 45720 w 45719"/>
                <a:gd name="connsiteY2" fmla="*/ 84761 h 169522"/>
                <a:gd name="connsiteX3" fmla="*/ 22860 w 45719"/>
                <a:gd name="connsiteY3" fmla="*/ 169522 h 169522"/>
                <a:gd name="connsiteX4" fmla="*/ 0 w 45719"/>
                <a:gd name="connsiteY4" fmla="*/ 84761 h 16952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0 w 45720"/>
                <a:gd name="connsiteY0" fmla="*/ 84977 h 169872"/>
                <a:gd name="connsiteX1" fmla="*/ 22860 w 45720"/>
                <a:gd name="connsiteY1" fmla="*/ 216 h 169872"/>
                <a:gd name="connsiteX2" fmla="*/ 45720 w 45720"/>
                <a:gd name="connsiteY2" fmla="*/ 68308 h 169872"/>
                <a:gd name="connsiteX3" fmla="*/ 22860 w 45720"/>
                <a:gd name="connsiteY3" fmla="*/ 169738 h 169872"/>
                <a:gd name="connsiteX4" fmla="*/ 0 w 45720"/>
                <a:gd name="connsiteY4" fmla="*/ 84977 h 169872"/>
                <a:gd name="connsiteX0" fmla="*/ 417 w 46137"/>
                <a:gd name="connsiteY0" fmla="*/ 87342 h 172197"/>
                <a:gd name="connsiteX1" fmla="*/ 11371 w 46137"/>
                <a:gd name="connsiteY1" fmla="*/ 199 h 172197"/>
                <a:gd name="connsiteX2" fmla="*/ 46137 w 46137"/>
                <a:gd name="connsiteY2" fmla="*/ 70673 h 172197"/>
                <a:gd name="connsiteX3" fmla="*/ 23277 w 46137"/>
                <a:gd name="connsiteY3" fmla="*/ 172103 h 172197"/>
                <a:gd name="connsiteX4" fmla="*/ 417 w 46137"/>
                <a:gd name="connsiteY4" fmla="*/ 87342 h 172197"/>
                <a:gd name="connsiteX0" fmla="*/ 7176 w 36228"/>
                <a:gd name="connsiteY0" fmla="*/ 87342 h 172197"/>
                <a:gd name="connsiteX1" fmla="*/ 1462 w 36228"/>
                <a:gd name="connsiteY1" fmla="*/ 199 h 172197"/>
                <a:gd name="connsiteX2" fmla="*/ 36228 w 36228"/>
                <a:gd name="connsiteY2" fmla="*/ 70673 h 172197"/>
                <a:gd name="connsiteX3" fmla="*/ 13368 w 36228"/>
                <a:gd name="connsiteY3" fmla="*/ 172103 h 172197"/>
                <a:gd name="connsiteX4" fmla="*/ 7176 w 36228"/>
                <a:gd name="connsiteY4" fmla="*/ 87342 h 172197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7422 w 36474"/>
                <a:gd name="connsiteY0" fmla="*/ 87342 h 141311"/>
                <a:gd name="connsiteX1" fmla="*/ 1708 w 36474"/>
                <a:gd name="connsiteY1" fmla="*/ 199 h 141311"/>
                <a:gd name="connsiteX2" fmla="*/ 36474 w 36474"/>
                <a:gd name="connsiteY2" fmla="*/ 70673 h 141311"/>
                <a:gd name="connsiteX3" fmla="*/ 25521 w 36474"/>
                <a:gd name="connsiteY3" fmla="*/ 141147 h 141311"/>
                <a:gd name="connsiteX4" fmla="*/ 7422 w 36474"/>
                <a:gd name="connsiteY4" fmla="*/ 87342 h 141311"/>
                <a:gd name="connsiteX0" fmla="*/ 287 w 29339"/>
                <a:gd name="connsiteY0" fmla="*/ 73230 h 127188"/>
                <a:gd name="connsiteX1" fmla="*/ 8860 w 29339"/>
                <a:gd name="connsiteY1" fmla="*/ 374 h 127188"/>
                <a:gd name="connsiteX2" fmla="*/ 29339 w 29339"/>
                <a:gd name="connsiteY2" fmla="*/ 56561 h 127188"/>
                <a:gd name="connsiteX3" fmla="*/ 18386 w 29339"/>
                <a:gd name="connsiteY3" fmla="*/ 127035 h 127188"/>
                <a:gd name="connsiteX4" fmla="*/ 287 w 29339"/>
                <a:gd name="connsiteY4" fmla="*/ 73230 h 127188"/>
                <a:gd name="connsiteX0" fmla="*/ 251 w 23191"/>
                <a:gd name="connsiteY0" fmla="*/ 73230 h 127188"/>
                <a:gd name="connsiteX1" fmla="*/ 8824 w 23191"/>
                <a:gd name="connsiteY1" fmla="*/ 374 h 127188"/>
                <a:gd name="connsiteX2" fmla="*/ 23191 w 23191"/>
                <a:gd name="connsiteY2" fmla="*/ 56560 h 127188"/>
                <a:gd name="connsiteX3" fmla="*/ 18350 w 23191"/>
                <a:gd name="connsiteY3" fmla="*/ 127035 h 127188"/>
                <a:gd name="connsiteX4" fmla="*/ 251 w 23191"/>
                <a:gd name="connsiteY4" fmla="*/ 73230 h 127188"/>
                <a:gd name="connsiteX0" fmla="*/ 21 w 22961"/>
                <a:gd name="connsiteY0" fmla="*/ 39012 h 92942"/>
                <a:gd name="connsiteX1" fmla="*/ 14707 w 22961"/>
                <a:gd name="connsiteY1" fmla="*/ 19151 h 92942"/>
                <a:gd name="connsiteX2" fmla="*/ 22961 w 22961"/>
                <a:gd name="connsiteY2" fmla="*/ 22342 h 92942"/>
                <a:gd name="connsiteX3" fmla="*/ 18120 w 22961"/>
                <a:gd name="connsiteY3" fmla="*/ 92817 h 92942"/>
                <a:gd name="connsiteX4" fmla="*/ 21 w 22961"/>
                <a:gd name="connsiteY4" fmla="*/ 39012 h 92942"/>
                <a:gd name="connsiteX0" fmla="*/ 45 w 15344"/>
                <a:gd name="connsiteY0" fmla="*/ 73569 h 96475"/>
                <a:gd name="connsiteX1" fmla="*/ 7090 w 15344"/>
                <a:gd name="connsiteY1" fmla="*/ 20584 h 96475"/>
                <a:gd name="connsiteX2" fmla="*/ 15344 w 15344"/>
                <a:gd name="connsiteY2" fmla="*/ 23775 h 96475"/>
                <a:gd name="connsiteX3" fmla="*/ 10503 w 15344"/>
                <a:gd name="connsiteY3" fmla="*/ 94250 h 96475"/>
                <a:gd name="connsiteX4" fmla="*/ 45 w 15344"/>
                <a:gd name="connsiteY4" fmla="*/ 73569 h 96475"/>
                <a:gd name="connsiteX0" fmla="*/ 35 w 16862"/>
                <a:gd name="connsiteY0" fmla="*/ 59731 h 94525"/>
                <a:gd name="connsiteX1" fmla="*/ 8608 w 16862"/>
                <a:gd name="connsiteY1" fmla="*/ 19997 h 94525"/>
                <a:gd name="connsiteX2" fmla="*/ 16862 w 16862"/>
                <a:gd name="connsiteY2" fmla="*/ 23188 h 94525"/>
                <a:gd name="connsiteX3" fmla="*/ 12021 w 16862"/>
                <a:gd name="connsiteY3" fmla="*/ 93663 h 94525"/>
                <a:gd name="connsiteX4" fmla="*/ 35 w 16862"/>
                <a:gd name="connsiteY4" fmla="*/ 59731 h 94525"/>
                <a:gd name="connsiteX0" fmla="*/ 35 w 16862"/>
                <a:gd name="connsiteY0" fmla="*/ 40995 h 75460"/>
                <a:gd name="connsiteX1" fmla="*/ 8608 w 16862"/>
                <a:gd name="connsiteY1" fmla="*/ 1261 h 75460"/>
                <a:gd name="connsiteX2" fmla="*/ 16862 w 16862"/>
                <a:gd name="connsiteY2" fmla="*/ 37573 h 75460"/>
                <a:gd name="connsiteX3" fmla="*/ 12021 w 16862"/>
                <a:gd name="connsiteY3" fmla="*/ 74927 h 75460"/>
                <a:gd name="connsiteX4" fmla="*/ 35 w 16862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7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45 w 15344"/>
                <a:gd name="connsiteY0" fmla="*/ 40995 h 75460"/>
                <a:gd name="connsiteX1" fmla="*/ 7090 w 15344"/>
                <a:gd name="connsiteY1" fmla="*/ 1261 h 75460"/>
                <a:gd name="connsiteX2" fmla="*/ 15344 w 15344"/>
                <a:gd name="connsiteY2" fmla="*/ 37573 h 75460"/>
                <a:gd name="connsiteX3" fmla="*/ 10503 w 15344"/>
                <a:gd name="connsiteY3" fmla="*/ 74926 h 75460"/>
                <a:gd name="connsiteX4" fmla="*/ 45 w 15344"/>
                <a:gd name="connsiteY4" fmla="*/ 40995 h 75460"/>
                <a:gd name="connsiteX0" fmla="*/ 195 w 16441"/>
                <a:gd name="connsiteY0" fmla="*/ 40995 h 63940"/>
                <a:gd name="connsiteX1" fmla="*/ 7240 w 16441"/>
                <a:gd name="connsiteY1" fmla="*/ 1261 h 63940"/>
                <a:gd name="connsiteX2" fmla="*/ 15494 w 16441"/>
                <a:gd name="connsiteY2" fmla="*/ 37573 h 63940"/>
                <a:gd name="connsiteX3" fmla="*/ 15237 w 16441"/>
                <a:gd name="connsiteY3" fmla="*/ 55052 h 63940"/>
                <a:gd name="connsiteX4" fmla="*/ 195 w 16441"/>
                <a:gd name="connsiteY4" fmla="*/ 40995 h 63940"/>
                <a:gd name="connsiteX0" fmla="*/ 86 w 15385"/>
                <a:gd name="connsiteY0" fmla="*/ 40995 h 81558"/>
                <a:gd name="connsiteX1" fmla="*/ 7131 w 15385"/>
                <a:gd name="connsiteY1" fmla="*/ 1261 h 81558"/>
                <a:gd name="connsiteX2" fmla="*/ 15385 w 15385"/>
                <a:gd name="connsiteY2" fmla="*/ 37573 h 81558"/>
                <a:gd name="connsiteX3" fmla="*/ 12072 w 15385"/>
                <a:gd name="connsiteY3" fmla="*/ 81550 h 81558"/>
                <a:gd name="connsiteX4" fmla="*/ 86 w 15385"/>
                <a:gd name="connsiteY4" fmla="*/ 40995 h 81558"/>
                <a:gd name="connsiteX0" fmla="*/ 86 w 15385"/>
                <a:gd name="connsiteY0" fmla="*/ 40995 h 70725"/>
                <a:gd name="connsiteX1" fmla="*/ 7131 w 15385"/>
                <a:gd name="connsiteY1" fmla="*/ 1261 h 70725"/>
                <a:gd name="connsiteX2" fmla="*/ 15385 w 15385"/>
                <a:gd name="connsiteY2" fmla="*/ 37573 h 70725"/>
                <a:gd name="connsiteX3" fmla="*/ 12072 w 15385"/>
                <a:gd name="connsiteY3" fmla="*/ 68302 h 70725"/>
                <a:gd name="connsiteX4" fmla="*/ 86 w 15385"/>
                <a:gd name="connsiteY4" fmla="*/ 40995 h 70725"/>
                <a:gd name="connsiteX0" fmla="*/ 35 w 15334"/>
                <a:gd name="connsiteY0" fmla="*/ 36410 h 66140"/>
                <a:gd name="connsiteX1" fmla="*/ 8608 w 15334"/>
                <a:gd name="connsiteY1" fmla="*/ 3299 h 66140"/>
                <a:gd name="connsiteX2" fmla="*/ 15334 w 15334"/>
                <a:gd name="connsiteY2" fmla="*/ 32988 h 66140"/>
                <a:gd name="connsiteX3" fmla="*/ 12021 w 15334"/>
                <a:gd name="connsiteY3" fmla="*/ 63717 h 66140"/>
                <a:gd name="connsiteX4" fmla="*/ 35 w 15334"/>
                <a:gd name="connsiteY4" fmla="*/ 36410 h 66140"/>
                <a:gd name="connsiteX0" fmla="*/ 55 w 12298"/>
                <a:gd name="connsiteY0" fmla="*/ 43500 h 66134"/>
                <a:gd name="connsiteX1" fmla="*/ 5572 w 12298"/>
                <a:gd name="connsiteY1" fmla="*/ 3766 h 66134"/>
                <a:gd name="connsiteX2" fmla="*/ 12298 w 12298"/>
                <a:gd name="connsiteY2" fmla="*/ 33455 h 66134"/>
                <a:gd name="connsiteX3" fmla="*/ 8985 w 12298"/>
                <a:gd name="connsiteY3" fmla="*/ 64184 h 66134"/>
                <a:gd name="connsiteX4" fmla="*/ 55 w 12298"/>
                <a:gd name="connsiteY4" fmla="*/ 43500 h 66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98" h="66134">
                  <a:moveTo>
                    <a:pt x="55" y="43500"/>
                  </a:moveTo>
                  <a:cubicBezTo>
                    <a:pt x="-514" y="33430"/>
                    <a:pt x="3532" y="5440"/>
                    <a:pt x="5572" y="3766"/>
                  </a:cubicBezTo>
                  <a:cubicBezTo>
                    <a:pt x="7612" y="2092"/>
                    <a:pt x="392" y="-13357"/>
                    <a:pt x="12298" y="33455"/>
                  </a:cubicBezTo>
                  <a:cubicBezTo>
                    <a:pt x="12298" y="80267"/>
                    <a:pt x="11025" y="62510"/>
                    <a:pt x="8985" y="64184"/>
                  </a:cubicBezTo>
                  <a:cubicBezTo>
                    <a:pt x="6945" y="65858"/>
                    <a:pt x="624" y="53570"/>
                    <a:pt x="55" y="435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7" name="テキスト ボックス 156"/>
          <p:cNvSpPr txBox="1"/>
          <p:nvPr/>
        </p:nvSpPr>
        <p:spPr>
          <a:xfrm>
            <a:off x="2850630" y="5144137"/>
            <a:ext cx="1768433" cy="55399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1000" dirty="0" smtClean="0">
                <a:solidFill>
                  <a:srgbClr val="FFFF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■</a:t>
            </a:r>
            <a:r>
              <a:rPr lang="en-US" altLang="ja-JP" sz="1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: </a:t>
            </a:r>
            <a:r>
              <a:rPr lang="en-US" altLang="ja-JP" sz="9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Dehumidification zone</a:t>
            </a:r>
            <a:endParaRPr lang="en-US" altLang="ja-JP" sz="10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sz="1000" dirty="0" smtClean="0">
                <a:solidFill>
                  <a:srgbClr val="00B0F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■</a:t>
            </a:r>
            <a:r>
              <a:rPr kumimoji="1" lang="en-US" altLang="ja-JP" sz="1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: </a:t>
            </a:r>
            <a:r>
              <a:rPr lang="en-US" altLang="ja-JP" sz="9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Regeneration </a:t>
            </a:r>
            <a:r>
              <a:rPr lang="en-US" altLang="ja-JP" sz="9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cooling </a:t>
            </a:r>
            <a:r>
              <a:rPr lang="en-US" altLang="ja-JP" sz="9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zone</a:t>
            </a:r>
            <a:endParaRPr kumimoji="1" lang="en-US" altLang="ja-JP" sz="9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kumimoji="1" lang="ja-JP" altLang="en-US" sz="1000" dirty="0" smtClean="0">
                <a:solidFill>
                  <a:srgbClr val="FF505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■</a:t>
            </a:r>
            <a:r>
              <a:rPr lang="en-US" altLang="ja-JP" sz="1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: </a:t>
            </a:r>
            <a:r>
              <a:rPr lang="en-US" altLang="ja-JP" sz="9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Regeneration </a:t>
            </a:r>
            <a:r>
              <a:rPr lang="en-US" altLang="ja-JP" sz="9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heating </a:t>
            </a:r>
            <a:r>
              <a:rPr lang="en-US" altLang="ja-JP" sz="9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zone</a:t>
            </a:r>
            <a:endParaRPr kumimoji="1" lang="ja-JP" altLang="en-US" sz="9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59" name="角丸四角形吹き出し 158"/>
          <p:cNvSpPr/>
          <p:nvPr/>
        </p:nvSpPr>
        <p:spPr>
          <a:xfrm>
            <a:off x="297267" y="3907909"/>
            <a:ext cx="1311405" cy="525407"/>
          </a:xfrm>
          <a:prstGeom prst="wedgeRoundRectCallout">
            <a:avLst>
              <a:gd name="adj1" fmla="val 65628"/>
              <a:gd name="adj2" fmla="val 42623"/>
              <a:gd name="adj3" fmla="val 16667"/>
            </a:avLst>
          </a:prstGeom>
          <a:solidFill>
            <a:schemeClr val="bg1">
              <a:alpha val="70000"/>
            </a:schemeClr>
          </a:solidFill>
          <a:ln w="19050"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Adsorb </a:t>
            </a:r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moisture </a:t>
            </a:r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with honeycomb</a:t>
            </a:r>
            <a:endParaRPr kumimoji="1" lang="ja-JP" altLang="en-US" sz="11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0" name="角丸四角形吹き出し 159"/>
          <p:cNvSpPr/>
          <p:nvPr/>
        </p:nvSpPr>
        <p:spPr>
          <a:xfrm>
            <a:off x="2932981" y="4089083"/>
            <a:ext cx="1380534" cy="525600"/>
          </a:xfrm>
          <a:prstGeom prst="wedgeRoundRectCallout">
            <a:avLst>
              <a:gd name="adj1" fmla="val -63642"/>
              <a:gd name="adj2" fmla="val 24311"/>
              <a:gd name="adj3" fmla="val 16667"/>
            </a:avLst>
          </a:prstGeom>
          <a:solidFill>
            <a:schemeClr val="bg1">
              <a:alpha val="70000"/>
            </a:schemeClr>
          </a:solidFill>
          <a:ln w="19050"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Water evaporation </a:t>
            </a:r>
          </a:p>
          <a:p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from </a:t>
            </a:r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honeycomb</a:t>
            </a:r>
            <a:endParaRPr kumimoji="1" lang="ja-JP" altLang="en-US" sz="11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1" name="角丸四角形吹き出し 160"/>
          <p:cNvSpPr/>
          <p:nvPr/>
        </p:nvSpPr>
        <p:spPr>
          <a:xfrm>
            <a:off x="338321" y="5068845"/>
            <a:ext cx="1495398" cy="884563"/>
          </a:xfrm>
          <a:prstGeom prst="wedgeRoundRectCallout">
            <a:avLst>
              <a:gd name="adj1" fmla="val 56438"/>
              <a:gd name="adj2" fmla="val -91254"/>
              <a:gd name="adj3" fmla="val 16667"/>
            </a:avLst>
          </a:prstGeom>
          <a:solidFill>
            <a:schemeClr val="bg1">
              <a:alpha val="70000"/>
            </a:schemeClr>
          </a:solidFill>
          <a:ln w="19050">
            <a:solidFill>
              <a:srgbClr val="FF66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Cool </a:t>
            </a:r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honeycomb </a:t>
            </a:r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to the proper temperature for dehumidification</a:t>
            </a:r>
            <a:endParaRPr kumimoji="1" lang="ja-JP" altLang="en-US" sz="11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4" name="テキスト ボックス 163"/>
          <p:cNvSpPr txBox="1"/>
          <p:nvPr/>
        </p:nvSpPr>
        <p:spPr>
          <a:xfrm>
            <a:off x="2678862" y="6344380"/>
            <a:ext cx="1806905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Honeycomb regeneration </a:t>
            </a:r>
            <a:endParaRPr lang="en-US" altLang="ja-JP" sz="11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heating </a:t>
            </a:r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exhaust</a:t>
            </a:r>
            <a:endParaRPr kumimoji="1" lang="en-US" altLang="ja-JP" sz="11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65" name="テキスト ボックス 164"/>
          <p:cNvSpPr txBox="1"/>
          <p:nvPr/>
        </p:nvSpPr>
        <p:spPr>
          <a:xfrm>
            <a:off x="2428682" y="3368914"/>
            <a:ext cx="1806905" cy="43088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Honeycomb regeneration </a:t>
            </a:r>
            <a:endParaRPr lang="en-US" altLang="ja-JP" sz="11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cooling </a:t>
            </a:r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exhaust</a:t>
            </a:r>
            <a:endParaRPr kumimoji="1" lang="en-US" altLang="ja-JP" sz="11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88" name="フリーフォーム 187"/>
          <p:cNvSpPr/>
          <p:nvPr/>
        </p:nvSpPr>
        <p:spPr>
          <a:xfrm rot="743476">
            <a:off x="2498052" y="6002650"/>
            <a:ext cx="421277" cy="340116"/>
          </a:xfrm>
          <a:custGeom>
            <a:avLst/>
            <a:gdLst>
              <a:gd name="connsiteX0" fmla="*/ 0 w 421277"/>
              <a:gd name="connsiteY0" fmla="*/ 482 h 340116"/>
              <a:gd name="connsiteX1" fmla="*/ 228600 w 421277"/>
              <a:gd name="connsiteY1" fmla="*/ 39670 h 340116"/>
              <a:gd name="connsiteX2" fmla="*/ 293914 w 421277"/>
              <a:gd name="connsiteY2" fmla="*/ 251942 h 340116"/>
              <a:gd name="connsiteX3" fmla="*/ 421277 w 421277"/>
              <a:gd name="connsiteY3" fmla="*/ 340116 h 34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277" h="340116">
                <a:moveTo>
                  <a:pt x="0" y="482"/>
                </a:moveTo>
                <a:cubicBezTo>
                  <a:pt x="89807" y="-879"/>
                  <a:pt x="179614" y="-2240"/>
                  <a:pt x="228600" y="39670"/>
                </a:cubicBezTo>
                <a:cubicBezTo>
                  <a:pt x="277586" y="81580"/>
                  <a:pt x="261801" y="201868"/>
                  <a:pt x="293914" y="251942"/>
                </a:cubicBezTo>
                <a:cubicBezTo>
                  <a:pt x="326027" y="302016"/>
                  <a:pt x="373652" y="321066"/>
                  <a:pt x="421277" y="3401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フリーフォーム 189"/>
          <p:cNvSpPr/>
          <p:nvPr/>
        </p:nvSpPr>
        <p:spPr>
          <a:xfrm>
            <a:off x="2205405" y="3514779"/>
            <a:ext cx="254726" cy="708660"/>
          </a:xfrm>
          <a:custGeom>
            <a:avLst/>
            <a:gdLst>
              <a:gd name="connsiteX0" fmla="*/ 0 w 254726"/>
              <a:gd name="connsiteY0" fmla="*/ 708660 h 708660"/>
              <a:gd name="connsiteX1" fmla="*/ 130629 w 254726"/>
              <a:gd name="connsiteY1" fmla="*/ 587829 h 708660"/>
              <a:gd name="connsiteX2" fmla="*/ 156754 w 254726"/>
              <a:gd name="connsiteY2" fmla="*/ 133894 h 708660"/>
              <a:gd name="connsiteX3" fmla="*/ 254726 w 254726"/>
              <a:gd name="connsiteY3" fmla="*/ 0 h 708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726" h="708660">
                <a:moveTo>
                  <a:pt x="0" y="708660"/>
                </a:moveTo>
                <a:cubicBezTo>
                  <a:pt x="52251" y="696141"/>
                  <a:pt x="104503" y="683623"/>
                  <a:pt x="130629" y="587829"/>
                </a:cubicBezTo>
                <a:cubicBezTo>
                  <a:pt x="156755" y="492035"/>
                  <a:pt x="136071" y="231865"/>
                  <a:pt x="156754" y="133894"/>
                </a:cubicBezTo>
                <a:cubicBezTo>
                  <a:pt x="177437" y="35923"/>
                  <a:pt x="216081" y="17961"/>
                  <a:pt x="254726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テキスト ボックス 206"/>
          <p:cNvSpPr txBox="1"/>
          <p:nvPr/>
        </p:nvSpPr>
        <p:spPr>
          <a:xfrm>
            <a:off x="5591954" y="5255615"/>
            <a:ext cx="2005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Exhaust temperature </a:t>
            </a:r>
          </a:p>
          <a:p>
            <a:r>
              <a:rPr lang="en-US" altLang="ja-JP" sz="1200" b="1" dirty="0" smtClean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to outside </a:t>
            </a:r>
            <a:r>
              <a:rPr lang="en-US" altLang="ja-JP" sz="1200" b="1" dirty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of </a:t>
            </a:r>
            <a:endParaRPr lang="en-US" altLang="ja-JP" sz="1200" b="1" dirty="0" smtClean="0">
              <a:solidFill>
                <a:srgbClr val="FF66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1200" b="1" dirty="0" smtClean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machine drops!</a:t>
            </a:r>
            <a:endParaRPr kumimoji="1" lang="en-US" altLang="ja-JP" sz="1200" b="1" dirty="0" smtClean="0">
              <a:solidFill>
                <a:srgbClr val="FF66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10" name="テキスト ボックス 209"/>
          <p:cNvSpPr txBox="1"/>
          <p:nvPr/>
        </p:nvSpPr>
        <p:spPr>
          <a:xfrm>
            <a:off x="10126645" y="2934634"/>
            <a:ext cx="160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temperature </a:t>
            </a:r>
            <a:endParaRPr lang="en-US" altLang="ja-JP" sz="1200" b="1" dirty="0" smtClean="0">
              <a:solidFill>
                <a:srgbClr val="FF66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1200" b="1" dirty="0" smtClean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introduced to </a:t>
            </a:r>
          </a:p>
          <a:p>
            <a:r>
              <a:rPr lang="en-US" altLang="ja-JP" sz="1200" b="1" dirty="0" smtClean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</a:t>
            </a:r>
            <a:r>
              <a:rPr lang="en-US" altLang="ja-JP" sz="1200" b="1" dirty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regeneration heater </a:t>
            </a:r>
            <a:r>
              <a:rPr lang="en-US" altLang="ja-JP" sz="1200" b="1" dirty="0" smtClean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rises</a:t>
            </a:r>
            <a:r>
              <a:rPr lang="en-US" altLang="ja-JP" sz="1200" b="1" dirty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!</a:t>
            </a:r>
            <a:endParaRPr kumimoji="1" lang="en-US" altLang="ja-JP" sz="1200" b="1" dirty="0" smtClean="0">
              <a:solidFill>
                <a:srgbClr val="FF6600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26" name="グループ化 25"/>
          <p:cNvGrpSpPr/>
          <p:nvPr/>
        </p:nvGrpSpPr>
        <p:grpSpPr>
          <a:xfrm>
            <a:off x="7239845" y="2978963"/>
            <a:ext cx="4465865" cy="3745740"/>
            <a:chOff x="7056965" y="2978963"/>
            <a:chExt cx="4465865" cy="374574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1462" y="3746846"/>
              <a:ext cx="774775" cy="2228398"/>
            </a:xfrm>
            <a:prstGeom prst="rect">
              <a:avLst/>
            </a:prstGeom>
          </p:spPr>
        </p:pic>
        <p:sp>
          <p:nvSpPr>
            <p:cNvPr id="163" name="テキスト ボックス 162"/>
            <p:cNvSpPr txBox="1"/>
            <p:nvPr/>
          </p:nvSpPr>
          <p:spPr>
            <a:xfrm>
              <a:off x="7397073" y="3843133"/>
              <a:ext cx="108234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Honeycomb </a:t>
              </a:r>
              <a:endParaRPr lang="en-US" altLang="ja-JP" sz="1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r>
                <a:rPr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regeneration </a:t>
              </a:r>
            </a:p>
            <a:p>
              <a:r>
                <a:rPr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heating exhaust</a:t>
              </a:r>
            </a:p>
            <a:p>
              <a:r>
                <a:rPr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(100-140</a:t>
              </a:r>
              <a:r>
                <a:rPr lang="ja-JP" altLang="en-US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℃</a:t>
              </a:r>
              <a:r>
                <a:rPr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)</a:t>
              </a:r>
              <a:endParaRPr kumimoji="1" lang="en-US" altLang="ja-JP" sz="1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66" name="テキスト ボックス 165"/>
            <p:cNvSpPr txBox="1"/>
            <p:nvPr/>
          </p:nvSpPr>
          <p:spPr>
            <a:xfrm>
              <a:off x="9903122" y="3843133"/>
              <a:ext cx="106952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Honeycomb </a:t>
              </a:r>
              <a:endParaRPr lang="en-US" altLang="ja-JP" sz="1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r>
                <a:rPr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regeneration </a:t>
              </a:r>
            </a:p>
            <a:p>
              <a:r>
                <a:rPr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cooling exhaust</a:t>
              </a:r>
            </a:p>
            <a:p>
              <a:r>
                <a:rPr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(150-190</a:t>
              </a:r>
              <a:r>
                <a:rPr lang="ja-JP" altLang="en-US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℃</a:t>
              </a:r>
              <a:r>
                <a:rPr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)</a:t>
              </a:r>
              <a:endParaRPr kumimoji="1" lang="en-US" altLang="ja-JP" sz="1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67" name="上矢印 166"/>
            <p:cNvSpPr/>
            <p:nvPr/>
          </p:nvSpPr>
          <p:spPr>
            <a:xfrm rot="5400000">
              <a:off x="8533498" y="3918383"/>
              <a:ext cx="183781" cy="280387"/>
            </a:xfrm>
            <a:prstGeom prst="upArrow">
              <a:avLst>
                <a:gd name="adj1" fmla="val 49998"/>
                <a:gd name="adj2" fmla="val 64993"/>
              </a:avLst>
            </a:prstGeom>
            <a:solidFill>
              <a:srgbClr val="FF5050"/>
            </a:solidFill>
            <a:ln w="127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上矢印 167"/>
            <p:cNvSpPr/>
            <p:nvPr/>
          </p:nvSpPr>
          <p:spPr>
            <a:xfrm rot="16200000">
              <a:off x="9694607" y="3918383"/>
              <a:ext cx="130330" cy="280387"/>
            </a:xfrm>
            <a:prstGeom prst="upArrow">
              <a:avLst>
                <a:gd name="adj1" fmla="val 49998"/>
                <a:gd name="adj2" fmla="val 64993"/>
              </a:avLst>
            </a:pr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テキスト ボックス 170"/>
            <p:cNvSpPr txBox="1"/>
            <p:nvPr/>
          </p:nvSpPr>
          <p:spPr>
            <a:xfrm>
              <a:off x="7056965" y="5415498"/>
              <a:ext cx="1735304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Regeneration exhaust</a:t>
              </a:r>
            </a:p>
            <a:p>
              <a:r>
                <a:rPr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(</a:t>
              </a:r>
              <a:r>
                <a:rPr lang="en-US" altLang="ja-JP" sz="11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Approx</a:t>
              </a:r>
              <a:r>
                <a:rPr lang="en-US" altLang="ja-JP" sz="1100" b="1" dirty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. </a:t>
              </a:r>
              <a:r>
                <a:rPr lang="en-US" altLang="ja-JP" sz="11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80</a:t>
              </a:r>
              <a:r>
                <a:rPr lang="ja-JP" altLang="en-US" sz="11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℃</a:t>
              </a:r>
              <a:r>
                <a:rPr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)</a:t>
              </a:r>
              <a:endPara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72" name="テキスト ボックス 171"/>
            <p:cNvSpPr txBox="1"/>
            <p:nvPr/>
          </p:nvSpPr>
          <p:spPr>
            <a:xfrm>
              <a:off x="9903122" y="5530888"/>
              <a:ext cx="1098378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Cooling exhaust</a:t>
              </a:r>
              <a:endParaRPr kumimoji="1" lang="ja-JP" altLang="en-US" sz="1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73" name="テキスト ボックス 172"/>
            <p:cNvSpPr txBox="1"/>
            <p:nvPr/>
          </p:nvSpPr>
          <p:spPr>
            <a:xfrm>
              <a:off x="8812872" y="6324593"/>
              <a:ext cx="80182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Outside air</a:t>
              </a:r>
            </a:p>
            <a:p>
              <a:pPr algn="ctr"/>
              <a:r>
                <a:rPr kumimoji="1"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(20-35</a:t>
              </a:r>
              <a:r>
                <a:rPr kumimoji="1" lang="ja-JP" altLang="en-US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℃</a:t>
              </a:r>
              <a:r>
                <a:rPr kumimoji="1"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)</a:t>
              </a:r>
              <a:endParaRPr kumimoji="1" lang="ja-JP" altLang="en-US" sz="10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74" name="上矢印 173"/>
            <p:cNvSpPr/>
            <p:nvPr/>
          </p:nvSpPr>
          <p:spPr>
            <a:xfrm rot="16200000">
              <a:off x="8533498" y="5521500"/>
              <a:ext cx="183781" cy="280387"/>
            </a:xfrm>
            <a:prstGeom prst="upArrow">
              <a:avLst>
                <a:gd name="adj1" fmla="val 49998"/>
                <a:gd name="adj2" fmla="val 64993"/>
              </a:avLst>
            </a:prstGeom>
            <a:solidFill>
              <a:srgbClr val="FF5050"/>
            </a:solidFill>
            <a:ln w="12700"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上矢印 174"/>
            <p:cNvSpPr/>
            <p:nvPr/>
          </p:nvSpPr>
          <p:spPr>
            <a:xfrm rot="5400000">
              <a:off x="9694608" y="5521500"/>
              <a:ext cx="130330" cy="280387"/>
            </a:xfrm>
            <a:prstGeom prst="upArrow">
              <a:avLst>
                <a:gd name="adj1" fmla="val 49998"/>
                <a:gd name="adj2" fmla="val 64993"/>
              </a:avLst>
            </a:pr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上矢印 175"/>
            <p:cNvSpPr/>
            <p:nvPr/>
          </p:nvSpPr>
          <p:spPr>
            <a:xfrm>
              <a:off x="9110538" y="6014914"/>
              <a:ext cx="183781" cy="280387"/>
            </a:xfrm>
            <a:prstGeom prst="upArrow">
              <a:avLst>
                <a:gd name="adj1" fmla="val 49998"/>
                <a:gd name="adj2" fmla="val 64993"/>
              </a:avLst>
            </a:prstGeom>
            <a:solidFill>
              <a:srgbClr val="00FF00"/>
            </a:solidFill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上矢印 176"/>
            <p:cNvSpPr/>
            <p:nvPr/>
          </p:nvSpPr>
          <p:spPr>
            <a:xfrm>
              <a:off x="9110538" y="3414470"/>
              <a:ext cx="183781" cy="280387"/>
            </a:xfrm>
            <a:prstGeom prst="upArrow">
              <a:avLst>
                <a:gd name="adj1" fmla="val 49998"/>
                <a:gd name="adj2" fmla="val 64993"/>
              </a:avLst>
            </a:prstGeom>
            <a:solidFill>
              <a:srgbClr val="00FF00"/>
            </a:solidFill>
            <a:ln w="12700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テキスト ボックス 177"/>
            <p:cNvSpPr txBox="1"/>
            <p:nvPr/>
          </p:nvSpPr>
          <p:spPr>
            <a:xfrm>
              <a:off x="8397589" y="2978963"/>
              <a:ext cx="1614545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Regeneration </a:t>
              </a:r>
              <a:r>
                <a:rPr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heating </a:t>
              </a:r>
              <a:r>
                <a:rPr lang="en-US" altLang="ja-JP" sz="10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air </a:t>
              </a:r>
              <a:endParaRPr lang="en-US" altLang="ja-JP" sz="10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pPr algn="ctr"/>
              <a:r>
                <a:rPr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(</a:t>
              </a:r>
              <a:r>
                <a:rPr lang="en-US" altLang="ja-JP" sz="11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Approx</a:t>
              </a:r>
              <a:r>
                <a:rPr lang="en-US" altLang="ja-JP" sz="1100" b="1" dirty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. </a:t>
              </a:r>
              <a:r>
                <a:rPr lang="en-US" altLang="ja-JP" sz="11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80</a:t>
              </a:r>
              <a:r>
                <a:rPr lang="ja-JP" altLang="en-US" sz="11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℃</a:t>
              </a:r>
              <a:r>
                <a:rPr lang="en-US" altLang="ja-JP" sz="10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)</a:t>
              </a:r>
              <a:endParaRPr lang="ja-JP" altLang="en-US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14" name="正方形/長方形 213"/>
            <p:cNvSpPr/>
            <p:nvPr/>
          </p:nvSpPr>
          <p:spPr>
            <a:xfrm>
              <a:off x="8642127" y="4612409"/>
              <a:ext cx="1113444" cy="4789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1400" dirty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Heat </a:t>
              </a:r>
              <a:r>
                <a:rPr lang="en-US" altLang="ja-JP" sz="1400" dirty="0" smtClean="0">
                  <a:solidFill>
                    <a:srgbClr val="FF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Exchanger</a:t>
              </a:r>
              <a:endParaRPr lang="en-US" altLang="ja-JP" sz="1400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テキスト ボックス 214"/>
            <p:cNvSpPr txBox="1"/>
            <p:nvPr/>
          </p:nvSpPr>
          <p:spPr>
            <a:xfrm>
              <a:off x="9805693" y="4688335"/>
              <a:ext cx="17171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No water transfer!</a:t>
              </a:r>
              <a:endParaRPr lang="en-US" altLang="ja-JP" sz="1400" b="1" dirty="0" smtClean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229" name="角丸四角形 228"/>
          <p:cNvSpPr/>
          <p:nvPr/>
        </p:nvSpPr>
        <p:spPr>
          <a:xfrm>
            <a:off x="239277" y="2863909"/>
            <a:ext cx="4329143" cy="3904492"/>
          </a:xfrm>
          <a:prstGeom prst="roundRect">
            <a:avLst>
              <a:gd name="adj" fmla="val 2934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30" name="テキスト ボックス 229"/>
          <p:cNvSpPr txBox="1"/>
          <p:nvPr/>
        </p:nvSpPr>
        <p:spPr>
          <a:xfrm>
            <a:off x="338321" y="2954747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Mechanism of </a:t>
            </a:r>
            <a:r>
              <a:rPr lang="en-US" altLang="ja-JP" b="1" dirty="0" smtClean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Honeycomb</a:t>
            </a:r>
          </a:p>
        </p:txBody>
      </p:sp>
      <p:sp>
        <p:nvSpPr>
          <p:cNvPr id="233" name="角丸四角形 232"/>
          <p:cNvSpPr/>
          <p:nvPr/>
        </p:nvSpPr>
        <p:spPr>
          <a:xfrm>
            <a:off x="4741825" y="2863909"/>
            <a:ext cx="7210899" cy="3904492"/>
          </a:xfrm>
          <a:prstGeom prst="roundRect">
            <a:avLst>
              <a:gd name="adj" fmla="val 2934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kumimoji="1" lang="ja-JP" altLang="en-US" sz="12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34" name="テキスト ボックス 233"/>
          <p:cNvSpPr txBox="1"/>
          <p:nvPr/>
        </p:nvSpPr>
        <p:spPr>
          <a:xfrm>
            <a:off x="4840869" y="2954747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Mechanism of</a:t>
            </a:r>
            <a:r>
              <a:rPr lang="en-US" altLang="ja-JP" b="1" dirty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b="1" dirty="0" smtClean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Heat Exchanger</a:t>
            </a:r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840869" y="6089682"/>
            <a:ext cx="3329758" cy="628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[Reference]</a:t>
            </a:r>
            <a:r>
              <a:rPr lang="ja-JP" altLang="en-US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endParaRPr lang="en-US" altLang="ja-JP" sz="900" dirty="0" smtClean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endParaRPr kumimoji="1" lang="en-US" altLang="ja-JP" sz="200" dirty="0" smtClean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9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Overall heat transfer coefficient </a:t>
            </a:r>
            <a:r>
              <a:rPr lang="ja-JP" altLang="en-US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33.0</a:t>
            </a:r>
            <a:r>
              <a:rPr lang="ja-JP" altLang="en-US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W/(m</a:t>
            </a:r>
            <a:r>
              <a:rPr lang="en-US" altLang="ja-JP" sz="900" baseline="30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</a:t>
            </a:r>
            <a:r>
              <a:rPr lang="ja-JP" altLang="en-US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</a:t>
            </a:r>
            <a:r>
              <a:rPr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K)</a:t>
            </a:r>
            <a:r>
              <a:rPr lang="ja-JP" altLang="en-US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6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(Actual value</a:t>
            </a:r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)</a:t>
            </a:r>
            <a:r>
              <a:rPr lang="ja-JP" altLang="en-US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endParaRPr lang="en-US" altLang="ja-JP" sz="900" dirty="0" smtClean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>
              <a:lnSpc>
                <a:spcPts val="700"/>
              </a:lnSpc>
            </a:pPr>
            <a:r>
              <a:rPr lang="ja-JP" altLang="en-US" sz="9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ja-JP" altLang="en-US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　　　　　　　                               </a:t>
            </a:r>
            <a:r>
              <a:rPr lang="en-US" altLang="ja-JP" sz="7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(28.4</a:t>
            </a:r>
            <a:r>
              <a:rPr lang="ja-JP" altLang="en-US" sz="7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7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kcal/(m</a:t>
            </a:r>
            <a:r>
              <a:rPr lang="en-US" altLang="ja-JP" sz="700" baseline="300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2</a:t>
            </a:r>
            <a:r>
              <a:rPr lang="ja-JP" altLang="en-US" sz="7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</a:t>
            </a:r>
            <a:r>
              <a:rPr lang="en-US" altLang="ja-JP" sz="7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</a:t>
            </a:r>
            <a:r>
              <a:rPr lang="ja-JP" altLang="en-US" sz="7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・</a:t>
            </a:r>
            <a:r>
              <a:rPr lang="en-US" altLang="ja-JP" sz="7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K))</a:t>
            </a:r>
          </a:p>
          <a:p>
            <a:r>
              <a:rPr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Heat </a:t>
            </a:r>
            <a:r>
              <a:rPr lang="en-US" altLang="ja-JP" sz="9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collection rate</a:t>
            </a:r>
            <a:r>
              <a:rPr kumimoji="1" lang="ja-JP" altLang="en-US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　　　             </a:t>
            </a:r>
            <a:r>
              <a:rPr kumimoji="1"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67</a:t>
            </a:r>
            <a:r>
              <a:rPr kumimoji="1" lang="ja-JP" altLang="en-US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%</a:t>
            </a:r>
            <a:r>
              <a:rPr lang="ja-JP" altLang="en-US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6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(Actual value)</a:t>
            </a:r>
            <a:endParaRPr kumimoji="1" lang="ja-JP" altLang="en-US" sz="600" dirty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181" name="図 1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14" y="95680"/>
            <a:ext cx="2347163" cy="1524132"/>
          </a:xfrm>
          <a:prstGeom prst="rect">
            <a:avLst/>
          </a:prstGeom>
        </p:spPr>
      </p:pic>
      <p:sp>
        <p:nvSpPr>
          <p:cNvPr id="182" name="テキスト ボックス 181"/>
          <p:cNvSpPr txBox="1"/>
          <p:nvPr/>
        </p:nvSpPr>
        <p:spPr>
          <a:xfrm rot="20961025">
            <a:off x="752302" y="324583"/>
            <a:ext cx="17828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More Details!</a:t>
            </a:r>
            <a:endParaRPr lang="en-US" altLang="ja-JP" sz="2000" b="1" dirty="0">
              <a:solidFill>
                <a:srgbClr val="FF66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589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138914" y="95680"/>
            <a:ext cx="2320451" cy="13245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 rot="20961025">
            <a:off x="48287" y="436124"/>
            <a:ext cx="2582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FF33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MATSUI technology </a:t>
            </a:r>
          </a:p>
          <a:p>
            <a:pPr algn="ctr"/>
            <a:r>
              <a:rPr lang="en-US" altLang="ja-JP" sz="2000" b="1" dirty="0" smtClean="0">
                <a:solidFill>
                  <a:srgbClr val="FF33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also here!</a:t>
            </a:r>
            <a:endParaRPr lang="en-US" altLang="ja-JP" sz="2000" b="1" dirty="0" smtClean="0">
              <a:solidFill>
                <a:srgbClr val="FF3399"/>
              </a:solidFill>
              <a:latin typeface="+mj-ea"/>
              <a:ea typeface="+mj-ea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349119" y="1478477"/>
            <a:ext cx="16417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Patent</a:t>
            </a:r>
            <a:r>
              <a:rPr lang="ja-JP" altLang="en-US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No.</a:t>
            </a:r>
            <a:r>
              <a:rPr lang="ja-JP" altLang="en-US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JP</a:t>
            </a:r>
            <a:r>
              <a:rPr lang="ja-JP" altLang="en-US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5130338</a:t>
            </a:r>
            <a:endParaRPr kumimoji="1" lang="ja-JP" altLang="en-US" sz="11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7138756" y="1966555"/>
            <a:ext cx="4766930" cy="4360163"/>
          </a:xfrm>
          <a:prstGeom prst="roundRect">
            <a:avLst>
              <a:gd name="adj" fmla="val 2934"/>
            </a:avLst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kumimoji="1" lang="ja-JP" altLang="en-US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角丸四角形吹き出し 38"/>
          <p:cNvSpPr/>
          <p:nvPr/>
        </p:nvSpPr>
        <p:spPr>
          <a:xfrm>
            <a:off x="2797308" y="5608649"/>
            <a:ext cx="3757956" cy="689757"/>
          </a:xfrm>
          <a:prstGeom prst="wedgeRoundRectCallout">
            <a:avLst>
              <a:gd name="adj1" fmla="val -43865"/>
              <a:gd name="adj2" fmla="val -177103"/>
              <a:gd name="adj3" fmla="val 16667"/>
            </a:avLst>
          </a:prstGeom>
          <a:solidFill>
            <a:srgbClr val="FFDDFF">
              <a:alpha val="40000"/>
            </a:srgbClr>
          </a:solidFill>
          <a:ln w="28575">
            <a:solidFill>
              <a:srgbClr val="FF60B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Make </a:t>
            </a:r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 gap between the discharge port and the closed discharge valve to prevent material from falling</a:t>
            </a:r>
            <a:r>
              <a:rPr lang="en-US" altLang="ja-JP" sz="1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.</a:t>
            </a:r>
            <a:endParaRPr kumimoji="1" lang="ja-JP" altLang="en-US" sz="14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91" name="角丸四角形吹き出し 90"/>
          <p:cNvSpPr/>
          <p:nvPr/>
        </p:nvSpPr>
        <p:spPr>
          <a:xfrm>
            <a:off x="345411" y="5607721"/>
            <a:ext cx="2328800" cy="691612"/>
          </a:xfrm>
          <a:prstGeom prst="wedgeRoundRectCallout">
            <a:avLst>
              <a:gd name="adj1" fmla="val 57194"/>
              <a:gd name="adj2" fmla="val -183118"/>
              <a:gd name="adj3" fmla="val 16667"/>
            </a:avLst>
          </a:prstGeom>
          <a:solidFill>
            <a:srgbClr val="FFDDFF">
              <a:alpha val="40000"/>
            </a:srgbClr>
          </a:solidFill>
          <a:ln w="28575">
            <a:solidFill>
              <a:srgbClr val="FF60B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discharge pipe is inclined </a:t>
            </a:r>
            <a:r>
              <a:rPr lang="en-US" altLang="ja-JP" sz="1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downward.</a:t>
            </a:r>
            <a:endParaRPr kumimoji="1" lang="ja-JP" altLang="en-US" sz="14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7473588" y="2965531"/>
            <a:ext cx="2374745" cy="1524680"/>
            <a:chOff x="7899726" y="3120502"/>
            <a:chExt cx="2793307" cy="1793413"/>
          </a:xfrm>
        </p:grpSpPr>
        <p:pic>
          <p:nvPicPr>
            <p:cNvPr id="57" name="図 5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9726" y="3120502"/>
              <a:ext cx="2793307" cy="1793413"/>
            </a:xfrm>
            <a:prstGeom prst="rect">
              <a:avLst/>
            </a:prstGeom>
          </p:spPr>
        </p:pic>
        <p:cxnSp>
          <p:nvCxnSpPr>
            <p:cNvPr id="67" name="直線矢印コネクタ 66"/>
            <p:cNvCxnSpPr/>
            <p:nvPr/>
          </p:nvCxnSpPr>
          <p:spPr>
            <a:xfrm rot="18000000">
              <a:off x="8735576" y="3573290"/>
              <a:ext cx="0" cy="395186"/>
            </a:xfrm>
            <a:prstGeom prst="straightConnector1">
              <a:avLst/>
            </a:prstGeom>
            <a:ln w="53975" cap="rnd">
              <a:solidFill>
                <a:srgbClr val="FFD200"/>
              </a:solidFill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矢印コネクタ 73"/>
            <p:cNvCxnSpPr/>
            <p:nvPr/>
          </p:nvCxnSpPr>
          <p:spPr>
            <a:xfrm>
              <a:off x="9156922" y="4248837"/>
              <a:ext cx="0" cy="395187"/>
            </a:xfrm>
            <a:prstGeom prst="straightConnector1">
              <a:avLst/>
            </a:prstGeom>
            <a:ln w="53975" cap="rnd">
              <a:solidFill>
                <a:srgbClr val="FFD200"/>
              </a:solidFill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矢印コネクタ 76"/>
            <p:cNvCxnSpPr/>
            <p:nvPr/>
          </p:nvCxnSpPr>
          <p:spPr>
            <a:xfrm rot="5400000">
              <a:off x="8655383" y="4528551"/>
              <a:ext cx="0" cy="395187"/>
            </a:xfrm>
            <a:prstGeom prst="straightConnector1">
              <a:avLst/>
            </a:prstGeom>
            <a:ln w="53975" cap="rnd">
              <a:solidFill>
                <a:srgbClr val="FFD200"/>
              </a:solidFill>
              <a:round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テキスト ボックス 46"/>
          <p:cNvSpPr txBox="1"/>
          <p:nvPr/>
        </p:nvSpPr>
        <p:spPr>
          <a:xfrm>
            <a:off x="8493351" y="2135343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What </a:t>
            </a:r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does “filling the 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material </a:t>
            </a:r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conveying </a:t>
            </a:r>
          </a:p>
          <a:p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line with dehumidified </a:t>
            </a:r>
            <a:r>
              <a:rPr lang="en-US" altLang="ja-JP" sz="12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 </a:t>
            </a:r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air” mean?</a:t>
            </a:r>
            <a:endParaRPr lang="en-US" altLang="ja-JP" sz="12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9177311" y="3271076"/>
            <a:ext cx="2472856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200" u="heavy" dirty="0" smtClean="0">
                <a:uFill>
                  <a:solidFill>
                    <a:srgbClr val="FF6600"/>
                  </a:solidFill>
                </a:u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 </a:t>
            </a:r>
            <a:r>
              <a:rPr lang="en-US" altLang="ja-JP" sz="1200" u="heavy" dirty="0">
                <a:uFill>
                  <a:solidFill>
                    <a:srgbClr val="FF6600"/>
                  </a:solidFill>
                </a:u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part of the dehumidified </a:t>
            </a:r>
            <a:r>
              <a:rPr lang="en-US" altLang="ja-JP" sz="1200" u="heavy" dirty="0" smtClean="0">
                <a:uFill>
                  <a:solidFill>
                    <a:srgbClr val="FF6600"/>
                  </a:solidFill>
                </a:u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dry air</a:t>
            </a:r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, </a:t>
            </a:r>
          </a:p>
          <a:p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supplied to the drying hopper, </a:t>
            </a:r>
          </a:p>
          <a:p>
            <a:r>
              <a:rPr lang="en-US" altLang="ja-JP" sz="1200" u="heavy" dirty="0" smtClean="0">
                <a:uFill>
                  <a:solidFill>
                    <a:srgbClr val="FF6600"/>
                  </a:solidFill>
                </a:u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flows </a:t>
            </a:r>
            <a:r>
              <a:rPr lang="en-US" altLang="ja-JP" sz="1200" u="heavy" dirty="0">
                <a:uFill>
                  <a:solidFill>
                    <a:srgbClr val="FF6600"/>
                  </a:solidFill>
                </a:u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into the material </a:t>
            </a:r>
          </a:p>
          <a:p>
            <a:r>
              <a:rPr lang="en-US" altLang="ja-JP" sz="1200" u="heavy" dirty="0">
                <a:uFill>
                  <a:solidFill>
                    <a:srgbClr val="FF6600"/>
                  </a:solidFill>
                </a:u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conveying pipeline through a </a:t>
            </a:r>
            <a:r>
              <a:rPr lang="en-US" altLang="ja-JP" sz="1200" u="heavy" dirty="0" smtClean="0">
                <a:uFill>
                  <a:solidFill>
                    <a:srgbClr val="FF6600"/>
                  </a:solidFill>
                </a:u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gap</a:t>
            </a:r>
            <a:endParaRPr lang="en-US" altLang="ja-JP" sz="1200" u="heavy" dirty="0">
              <a:uFill>
                <a:solidFill>
                  <a:srgbClr val="FF6600"/>
                </a:solidFill>
              </a:uFill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1200" u="heavy" dirty="0">
                <a:uFill>
                  <a:solidFill>
                    <a:srgbClr val="FF6600"/>
                  </a:solidFill>
                </a:u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between the discharge port</a:t>
            </a:r>
            <a:r>
              <a:rPr lang="en-US" altLang="ja-JP" sz="1200" u="heavy" dirty="0" smtClean="0">
                <a:uFill>
                  <a:solidFill>
                    <a:srgbClr val="FF6600"/>
                  </a:solidFill>
                </a:u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7" name="グループ化 16"/>
          <p:cNvGrpSpPr/>
          <p:nvPr/>
        </p:nvGrpSpPr>
        <p:grpSpPr>
          <a:xfrm>
            <a:off x="8293737" y="3371869"/>
            <a:ext cx="442303" cy="259861"/>
            <a:chOff x="8592598" y="3229123"/>
            <a:chExt cx="491199" cy="540000"/>
          </a:xfrm>
        </p:grpSpPr>
        <p:cxnSp>
          <p:nvCxnSpPr>
            <p:cNvPr id="59" name="直線コネクタ 58"/>
            <p:cNvCxnSpPr/>
            <p:nvPr/>
          </p:nvCxnSpPr>
          <p:spPr>
            <a:xfrm>
              <a:off x="8802497" y="3229123"/>
              <a:ext cx="0" cy="540000"/>
            </a:xfrm>
            <a:prstGeom prst="line">
              <a:avLst/>
            </a:prstGeom>
            <a:ln w="254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8873096" y="3229123"/>
              <a:ext cx="0" cy="540000"/>
            </a:xfrm>
            <a:prstGeom prst="line">
              <a:avLst/>
            </a:prstGeom>
            <a:ln w="254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矢印コネクタ 60"/>
            <p:cNvCxnSpPr/>
            <p:nvPr/>
          </p:nvCxnSpPr>
          <p:spPr>
            <a:xfrm>
              <a:off x="8592598" y="3367622"/>
              <a:ext cx="199899" cy="0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/>
            <p:cNvCxnSpPr/>
            <p:nvPr/>
          </p:nvCxnSpPr>
          <p:spPr>
            <a:xfrm>
              <a:off x="8883899" y="3367622"/>
              <a:ext cx="199898" cy="0"/>
            </a:xfrm>
            <a:prstGeom prst="straightConnector1">
              <a:avLst/>
            </a:prstGeom>
            <a:ln w="25400">
              <a:solidFill>
                <a:srgbClr val="FF66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グループ化 72"/>
          <p:cNvGrpSpPr/>
          <p:nvPr/>
        </p:nvGrpSpPr>
        <p:grpSpPr>
          <a:xfrm>
            <a:off x="8556031" y="2908399"/>
            <a:ext cx="668305" cy="336908"/>
            <a:chOff x="2916043" y="1745090"/>
            <a:chExt cx="668305" cy="336908"/>
          </a:xfrm>
        </p:grpSpPr>
        <p:sp>
          <p:nvSpPr>
            <p:cNvPr id="79" name="円形吹き出し 78"/>
            <p:cNvSpPr/>
            <p:nvPr/>
          </p:nvSpPr>
          <p:spPr>
            <a:xfrm>
              <a:off x="2916043" y="1745090"/>
              <a:ext cx="668305" cy="336908"/>
            </a:xfrm>
            <a:prstGeom prst="wedgeEllipseCallout">
              <a:avLst>
                <a:gd name="adj1" fmla="val -50777"/>
                <a:gd name="adj2" fmla="val 71192"/>
              </a:avLst>
            </a:prstGeom>
            <a:solidFill>
              <a:schemeClr val="bg1"/>
            </a:solidFill>
            <a:ln>
              <a:solidFill>
                <a:srgbClr val="FF66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3006204" y="1764624"/>
              <a:ext cx="5020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Gap</a:t>
              </a:r>
            </a:p>
          </p:txBody>
        </p:sp>
      </p:grpSp>
      <p:sp>
        <p:nvSpPr>
          <p:cNvPr id="81" name="テキスト ボックス 80"/>
          <p:cNvSpPr txBox="1"/>
          <p:nvPr/>
        </p:nvSpPr>
        <p:spPr>
          <a:xfrm>
            <a:off x="7207416" y="4680384"/>
            <a:ext cx="2079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～</a:t>
            </a:r>
            <a:r>
              <a:rPr lang="en-US" altLang="ja-JP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Other expected effects!</a:t>
            </a:r>
            <a:r>
              <a:rPr lang="ja-JP" altLang="en-US" sz="12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～</a:t>
            </a:r>
            <a:endParaRPr lang="en-US" altLang="ja-JP" sz="12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7346061" y="5007600"/>
            <a:ext cx="4331673" cy="1247590"/>
            <a:chOff x="7321235" y="5201565"/>
            <a:chExt cx="4331673" cy="1247590"/>
          </a:xfrm>
        </p:grpSpPr>
        <p:pic>
          <p:nvPicPr>
            <p:cNvPr id="90" name="図 8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826" y="5308962"/>
              <a:ext cx="1627172" cy="1044709"/>
            </a:xfrm>
            <a:prstGeom prst="rect">
              <a:avLst/>
            </a:prstGeom>
          </p:spPr>
        </p:pic>
        <p:sp>
          <p:nvSpPr>
            <p:cNvPr id="96" name="テキスト ボックス 95"/>
            <p:cNvSpPr txBox="1"/>
            <p:nvPr/>
          </p:nvSpPr>
          <p:spPr>
            <a:xfrm rot="20900123">
              <a:off x="7321235" y="5538511"/>
              <a:ext cx="1683474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1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Diagonal </a:t>
              </a:r>
              <a:r>
                <a:rPr lang="en-US" altLang="ja-JP" sz="1100" b="1" dirty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mechanism </a:t>
              </a:r>
              <a:endParaRPr lang="en-US" altLang="ja-JP" sz="1100" b="1" dirty="0" smtClean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r>
                <a:rPr lang="en-US" altLang="ja-JP" sz="11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allows materials </a:t>
              </a:r>
              <a:r>
                <a:rPr lang="en-US" altLang="ja-JP" sz="1100" b="1" dirty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to be </a:t>
              </a:r>
              <a:endParaRPr lang="en-US" altLang="ja-JP" sz="1100" b="1" dirty="0" smtClean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r>
                <a:rPr lang="en-US" altLang="ja-JP" sz="11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discharged </a:t>
              </a:r>
              <a:r>
                <a:rPr lang="en-US" altLang="ja-JP" sz="1100" b="1" dirty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smoothly!</a:t>
              </a:r>
              <a:endParaRPr kumimoji="1" lang="ja-JP" altLang="en-US" sz="1100" b="1" dirty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97" name="円弧 96"/>
            <p:cNvSpPr/>
            <p:nvPr/>
          </p:nvSpPr>
          <p:spPr>
            <a:xfrm rot="11566756" flipH="1">
              <a:off x="8460215" y="5239453"/>
              <a:ext cx="921742" cy="955729"/>
            </a:xfrm>
            <a:prstGeom prst="arc">
              <a:avLst>
                <a:gd name="adj1" fmla="val 14508382"/>
                <a:gd name="adj2" fmla="val 20769858"/>
              </a:avLst>
            </a:prstGeom>
            <a:ln w="38100" cap="rnd">
              <a:solidFill>
                <a:srgbClr val="FF6600"/>
              </a:solidFill>
              <a:round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テキスト ボックス 97"/>
            <p:cNvSpPr txBox="1"/>
            <p:nvPr/>
          </p:nvSpPr>
          <p:spPr>
            <a:xfrm rot="548857">
              <a:off x="9207493" y="5201565"/>
              <a:ext cx="1107175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Prevent </a:t>
              </a:r>
            </a:p>
            <a:p>
              <a:pPr algn="ctr"/>
              <a:r>
                <a:rPr kumimoji="1" lang="en-US" altLang="ja-JP" sz="11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jammed!</a:t>
              </a:r>
              <a:endParaRPr kumimoji="1" lang="ja-JP" altLang="en-US" sz="1100" b="1" dirty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99" name="グループ化 98"/>
            <p:cNvGrpSpPr/>
            <p:nvPr/>
          </p:nvGrpSpPr>
          <p:grpSpPr>
            <a:xfrm>
              <a:off x="9310099" y="5570572"/>
              <a:ext cx="349855" cy="232903"/>
              <a:chOff x="8639803" y="3229123"/>
              <a:chExt cx="433504" cy="540000"/>
            </a:xfrm>
          </p:grpSpPr>
          <p:cxnSp>
            <p:nvCxnSpPr>
              <p:cNvPr id="100" name="直線コネクタ 99"/>
              <p:cNvCxnSpPr/>
              <p:nvPr/>
            </p:nvCxnSpPr>
            <p:spPr>
              <a:xfrm>
                <a:off x="8844458" y="3229123"/>
                <a:ext cx="0" cy="540000"/>
              </a:xfrm>
              <a:prstGeom prst="line">
                <a:avLst/>
              </a:prstGeom>
              <a:ln w="127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コネクタ 100"/>
              <p:cNvCxnSpPr/>
              <p:nvPr/>
            </p:nvCxnSpPr>
            <p:spPr>
              <a:xfrm>
                <a:off x="8878342" y="3229123"/>
                <a:ext cx="0" cy="540000"/>
              </a:xfrm>
              <a:prstGeom prst="line">
                <a:avLst/>
              </a:prstGeom>
              <a:ln w="12700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矢印コネクタ 101"/>
              <p:cNvCxnSpPr/>
              <p:nvPr/>
            </p:nvCxnSpPr>
            <p:spPr>
              <a:xfrm>
                <a:off x="8639803" y="3367622"/>
                <a:ext cx="199900" cy="0"/>
              </a:xfrm>
              <a:prstGeom prst="straightConnector1">
                <a:avLst/>
              </a:prstGeom>
              <a:ln w="12700">
                <a:solidFill>
                  <a:srgbClr val="FF66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矢印コネクタ 102"/>
              <p:cNvCxnSpPr/>
              <p:nvPr/>
            </p:nvCxnSpPr>
            <p:spPr>
              <a:xfrm>
                <a:off x="8873409" y="3367622"/>
                <a:ext cx="199898" cy="0"/>
              </a:xfrm>
              <a:prstGeom prst="straightConnector1">
                <a:avLst/>
              </a:prstGeom>
              <a:ln w="12700">
                <a:solidFill>
                  <a:srgbClr val="FF660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テキスト ボックス 103"/>
            <p:cNvSpPr txBox="1"/>
            <p:nvPr/>
          </p:nvSpPr>
          <p:spPr>
            <a:xfrm>
              <a:off x="9932565" y="5679714"/>
              <a:ext cx="1720343" cy="76944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100" b="1" dirty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P</a:t>
              </a:r>
              <a:r>
                <a:rPr lang="en-US" altLang="ja-JP" sz="11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owder </a:t>
              </a:r>
              <a:r>
                <a:rPr lang="en-US" altLang="ja-JP" sz="1100" b="1" dirty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pressure </a:t>
              </a:r>
              <a:endParaRPr lang="en-US" altLang="ja-JP" sz="1100" b="1" dirty="0" smtClean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r>
                <a:rPr lang="en-US" altLang="ja-JP" sz="11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on </a:t>
              </a:r>
              <a:r>
                <a:rPr lang="en-US" altLang="ja-JP" sz="1100" b="1" dirty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the valve body is </a:t>
              </a:r>
              <a:endParaRPr lang="en-US" altLang="ja-JP" sz="1100" b="1" dirty="0" smtClean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r>
                <a:rPr lang="en-US" altLang="ja-JP" sz="11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reduced </a:t>
              </a:r>
              <a:r>
                <a:rPr lang="en-US" altLang="ja-JP" sz="1100" b="1" dirty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and </a:t>
              </a:r>
              <a:r>
                <a:rPr lang="en-US" altLang="ja-JP" sz="11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the </a:t>
              </a:r>
              <a:r>
                <a:rPr lang="en-US" altLang="ja-JP" sz="1100" b="1" dirty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valve </a:t>
              </a:r>
              <a:endParaRPr lang="en-US" altLang="ja-JP" sz="1100" b="1" dirty="0" smtClean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  <a:p>
              <a:r>
                <a:rPr lang="en-US" altLang="ja-JP" sz="1100" b="1" dirty="0" smtClean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body </a:t>
              </a:r>
              <a:r>
                <a:rPr lang="en-US" altLang="ja-JP" sz="1100" b="1" dirty="0">
                  <a:solidFill>
                    <a:srgbClr val="FF6600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moves smoothly!</a:t>
              </a:r>
              <a:endParaRPr kumimoji="1" lang="ja-JP" altLang="en-US" sz="1100" b="1" dirty="0">
                <a:solidFill>
                  <a:srgbClr val="FF66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05" name="左右矢印 104"/>
            <p:cNvSpPr/>
            <p:nvPr/>
          </p:nvSpPr>
          <p:spPr>
            <a:xfrm>
              <a:off x="9579292" y="5817134"/>
              <a:ext cx="213758" cy="80133"/>
            </a:xfrm>
            <a:prstGeom prst="leftRightArrow">
              <a:avLst/>
            </a:prstGeom>
            <a:solidFill>
              <a:srgbClr val="FF6600"/>
            </a:solidFill>
            <a:ln w="9525">
              <a:solidFill>
                <a:srgbClr val="FF66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-1" y="6450568"/>
            <a:ext cx="700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[Reference]</a:t>
            </a:r>
            <a:r>
              <a:rPr lang="ja-JP" altLang="en-US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9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When APH is used for the collector, the dew point </a:t>
            </a:r>
            <a:r>
              <a:rPr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is -</a:t>
            </a:r>
            <a:r>
              <a:rPr lang="en-US" altLang="ja-JP" sz="9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30 to -40 ℃ (</a:t>
            </a:r>
            <a:r>
              <a:rPr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actual </a:t>
            </a:r>
            <a:r>
              <a:rPr lang="en-US" altLang="ja-JP" sz="9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value)</a:t>
            </a:r>
            <a:endParaRPr lang="en-US" altLang="ja-JP" sz="900" dirty="0" smtClean="0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r>
              <a:rPr lang="ja-JP" altLang="en-US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        </a:t>
            </a:r>
            <a:r>
              <a:rPr lang="ja-JP" altLang="en-US" sz="9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ja-JP" altLang="en-US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　　　　 </a:t>
            </a:r>
            <a:r>
              <a:rPr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The </a:t>
            </a:r>
            <a:r>
              <a:rPr lang="en-US" altLang="ja-JP" sz="9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material did not </a:t>
            </a:r>
            <a:r>
              <a:rPr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reabsorb at in-house </a:t>
            </a:r>
            <a:r>
              <a:rPr lang="en-US" altLang="ja-JP" sz="900" dirty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test using </a:t>
            </a:r>
            <a:r>
              <a:rPr lang="en-US" altLang="ja-JP" sz="900" dirty="0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PET.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191764" y="1809021"/>
            <a:ext cx="7131764" cy="3493100"/>
            <a:chOff x="191764" y="1809021"/>
            <a:chExt cx="7131764" cy="349310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764" y="2220634"/>
              <a:ext cx="5904912" cy="2657110"/>
            </a:xfrm>
            <a:prstGeom prst="rect">
              <a:avLst/>
            </a:prstGeom>
          </p:spPr>
        </p:pic>
        <p:sp>
          <p:nvSpPr>
            <p:cNvPr id="66" name="テキスト ボックス 65"/>
            <p:cNvSpPr txBox="1"/>
            <p:nvPr/>
          </p:nvSpPr>
          <p:spPr>
            <a:xfrm>
              <a:off x="906306" y="2504531"/>
              <a:ext cx="88357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9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Material Tank</a:t>
              </a:r>
              <a:endParaRPr kumimoji="1" lang="ja-JP" altLang="en-US" sz="9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3294608" y="3332345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 </a:t>
              </a:r>
            </a:p>
            <a:p>
              <a:r>
                <a:rPr kumimoji="1" lang="en-US" altLang="ja-JP" sz="9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Heater</a:t>
              </a:r>
              <a:endParaRPr kumimoji="1" lang="ja-JP" altLang="en-US" sz="9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>
              <a:off x="2489412" y="3362771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9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 </a:t>
              </a:r>
            </a:p>
            <a:p>
              <a:pPr algn="ctr"/>
              <a:r>
                <a:rPr lang="en-US" altLang="ja-JP" sz="9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Hopper</a:t>
              </a:r>
              <a:endParaRPr lang="ja-JP" altLang="en-US" sz="9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0" name="テキスト ボックス 69"/>
            <p:cNvSpPr txBox="1"/>
            <p:nvPr/>
          </p:nvSpPr>
          <p:spPr>
            <a:xfrm>
              <a:off x="3040811" y="4525043"/>
              <a:ext cx="102463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Discharge Valve</a:t>
              </a:r>
              <a:endParaRPr kumimoji="1" lang="ja-JP" altLang="en-US" sz="9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4341736" y="4532905"/>
              <a:ext cx="90281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Drying Blower</a:t>
              </a:r>
              <a:endParaRPr kumimoji="1" lang="ja-JP" altLang="en-US" sz="9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5076525" y="4847388"/>
              <a:ext cx="111440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Conveying Blower</a:t>
              </a:r>
              <a:endParaRPr lang="ja-JP" altLang="en-US" sz="9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>
              <a:off x="5359261" y="4380895"/>
              <a:ext cx="52450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Cooler</a:t>
              </a:r>
              <a:endParaRPr kumimoji="1" lang="ja-JP" altLang="en-US" sz="9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3433733" y="4099450"/>
              <a:ext cx="832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Honeycomb </a:t>
              </a:r>
            </a:p>
            <a:p>
              <a:r>
                <a:rPr lang="en-US" altLang="ja-JP" sz="9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Rotor</a:t>
              </a:r>
              <a:endParaRPr kumimoji="1" lang="ja-JP" altLang="en-US" sz="9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85" name="テキスト ボックス 84"/>
            <p:cNvSpPr txBox="1"/>
            <p:nvPr/>
          </p:nvSpPr>
          <p:spPr>
            <a:xfrm>
              <a:off x="4309846" y="2625345"/>
              <a:ext cx="909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9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Regeneration </a:t>
              </a:r>
            </a:p>
            <a:p>
              <a:r>
                <a:rPr kumimoji="1" lang="en-US" altLang="ja-JP" sz="9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Heater</a:t>
              </a:r>
              <a:endParaRPr kumimoji="1" lang="ja-JP" altLang="en-US" sz="9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>
              <a:off x="4989114" y="3237123"/>
              <a:ext cx="101181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Heat Exchanger</a:t>
              </a:r>
              <a:endParaRPr kumimoji="1" lang="ja-JP" altLang="en-US" sz="9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4826310" y="3775248"/>
              <a:ext cx="9092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9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Regeneration </a:t>
              </a:r>
            </a:p>
            <a:p>
              <a:r>
                <a:rPr lang="en-US" altLang="ja-JP" sz="9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Blower</a:t>
              </a:r>
              <a:endParaRPr kumimoji="1" lang="ja-JP" altLang="en-US" sz="9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4152917" y="1809021"/>
              <a:ext cx="3170611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9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Dehumidified </a:t>
              </a:r>
              <a:r>
                <a:rPr lang="en-US" altLang="ja-JP" sz="9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Dry </a:t>
              </a:r>
              <a:r>
                <a:rPr lang="en-US" altLang="ja-JP" sz="9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</a:t>
              </a:r>
              <a:r>
                <a:rPr lang="en-US" altLang="ja-JP" sz="9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ir </a:t>
              </a:r>
              <a:r>
                <a:rPr lang="en-US" altLang="ja-JP" sz="9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</a:t>
              </a:r>
              <a:r>
                <a:rPr lang="en-US" altLang="ja-JP" sz="9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irculation </a:t>
              </a:r>
              <a:r>
                <a:rPr lang="en-US" altLang="ja-JP" sz="9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C</a:t>
              </a:r>
              <a:r>
                <a:rPr lang="en-US" altLang="ja-JP" sz="9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ircuit</a:t>
              </a:r>
              <a:endParaRPr kumimoji="1" lang="en-US" altLang="ja-JP" sz="9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5177438" y="1987048"/>
              <a:ext cx="678095" cy="575353"/>
            </a:xfrm>
            <a:custGeom>
              <a:avLst/>
              <a:gdLst>
                <a:gd name="connsiteX0" fmla="*/ 0 w 678095"/>
                <a:gd name="connsiteY0" fmla="*/ 575353 h 575353"/>
                <a:gd name="connsiteX1" fmla="*/ 256854 w 678095"/>
                <a:gd name="connsiteY1" fmla="*/ 123290 h 575353"/>
                <a:gd name="connsiteX2" fmla="*/ 482886 w 678095"/>
                <a:gd name="connsiteY2" fmla="*/ 205483 h 575353"/>
                <a:gd name="connsiteX3" fmla="*/ 678095 w 678095"/>
                <a:gd name="connsiteY3" fmla="*/ 0 h 57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8095" h="575353">
                  <a:moveTo>
                    <a:pt x="0" y="575353"/>
                  </a:moveTo>
                  <a:cubicBezTo>
                    <a:pt x="88186" y="380144"/>
                    <a:pt x="176373" y="184935"/>
                    <a:pt x="256854" y="123290"/>
                  </a:cubicBezTo>
                  <a:cubicBezTo>
                    <a:pt x="337335" y="61645"/>
                    <a:pt x="412679" y="226031"/>
                    <a:pt x="482886" y="205483"/>
                  </a:cubicBezTo>
                  <a:cubicBezTo>
                    <a:pt x="553093" y="184935"/>
                    <a:pt x="615594" y="92467"/>
                    <a:pt x="678095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角丸四角形 17"/>
            <p:cNvSpPr/>
            <p:nvPr/>
          </p:nvSpPr>
          <p:spPr>
            <a:xfrm>
              <a:off x="2710264" y="4403089"/>
              <a:ext cx="475641" cy="475641"/>
            </a:xfrm>
            <a:prstGeom prst="roundRect">
              <a:avLst/>
            </a:prstGeom>
            <a:noFill/>
            <a:ln w="28575" cap="rnd">
              <a:solidFill>
                <a:srgbClr val="FF6600"/>
              </a:solidFill>
              <a:prstDash val="sys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フリーフォーム 21"/>
            <p:cNvSpPr/>
            <p:nvPr/>
          </p:nvSpPr>
          <p:spPr>
            <a:xfrm>
              <a:off x="1606609" y="3988075"/>
              <a:ext cx="1281870" cy="752030"/>
            </a:xfrm>
            <a:custGeom>
              <a:avLst/>
              <a:gdLst>
                <a:gd name="connsiteX0" fmla="*/ 0 w 1281870"/>
                <a:gd name="connsiteY0" fmla="*/ 0 h 752030"/>
                <a:gd name="connsiteX1" fmla="*/ 769122 w 1281870"/>
                <a:gd name="connsiteY1" fmla="*/ 752030 h 752030"/>
                <a:gd name="connsiteX2" fmla="*/ 1281870 w 1281870"/>
                <a:gd name="connsiteY2" fmla="*/ 752030 h 75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1870" h="752030">
                  <a:moveTo>
                    <a:pt x="0" y="0"/>
                  </a:moveTo>
                  <a:lnTo>
                    <a:pt x="769122" y="752030"/>
                  </a:lnTo>
                  <a:lnTo>
                    <a:pt x="1281870" y="752030"/>
                  </a:lnTo>
                </a:path>
              </a:pathLst>
            </a:custGeom>
            <a:noFill/>
            <a:ln w="57150" cap="rnd">
              <a:solidFill>
                <a:srgbClr val="FF60B1"/>
              </a:solidFill>
              <a:round/>
              <a:head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1699746" y="4637395"/>
              <a:ext cx="490465" cy="465543"/>
            </a:xfrm>
            <a:custGeom>
              <a:avLst/>
              <a:gdLst>
                <a:gd name="connsiteX0" fmla="*/ 0 w 1084217"/>
                <a:gd name="connsiteY0" fmla="*/ 705394 h 705394"/>
                <a:gd name="connsiteX1" fmla="*/ 104502 w 1084217"/>
                <a:gd name="connsiteY1" fmla="*/ 600891 h 705394"/>
                <a:gd name="connsiteX2" fmla="*/ 300445 w 1084217"/>
                <a:gd name="connsiteY2" fmla="*/ 365760 h 705394"/>
                <a:gd name="connsiteX3" fmla="*/ 744582 w 1084217"/>
                <a:gd name="connsiteY3" fmla="*/ 444137 h 705394"/>
                <a:gd name="connsiteX4" fmla="*/ 1084217 w 1084217"/>
                <a:gd name="connsiteY4" fmla="*/ 0 h 705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4217" h="705394">
                  <a:moveTo>
                    <a:pt x="0" y="705394"/>
                  </a:moveTo>
                  <a:cubicBezTo>
                    <a:pt x="27214" y="681445"/>
                    <a:pt x="54428" y="657497"/>
                    <a:pt x="104502" y="600891"/>
                  </a:cubicBezTo>
                  <a:cubicBezTo>
                    <a:pt x="154576" y="544285"/>
                    <a:pt x="193765" y="391886"/>
                    <a:pt x="300445" y="365760"/>
                  </a:cubicBezTo>
                  <a:cubicBezTo>
                    <a:pt x="407125" y="339634"/>
                    <a:pt x="613953" y="505097"/>
                    <a:pt x="744582" y="444137"/>
                  </a:cubicBezTo>
                  <a:cubicBezTo>
                    <a:pt x="875211" y="383177"/>
                    <a:pt x="979714" y="191588"/>
                    <a:pt x="1084217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319433" y="5071289"/>
              <a:ext cx="1614545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9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Material C</a:t>
              </a:r>
              <a:r>
                <a:rPr lang="en-US" altLang="ja-JP" sz="9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onveying </a:t>
              </a:r>
              <a:r>
                <a:rPr lang="en-US" altLang="ja-JP" sz="9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P</a:t>
              </a:r>
              <a:r>
                <a:rPr lang="en-US" altLang="ja-JP" sz="9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ipeline</a:t>
              </a:r>
            </a:p>
          </p:txBody>
        </p:sp>
        <p:sp>
          <p:nvSpPr>
            <p:cNvPr id="112" name="テキスト ボックス 111"/>
            <p:cNvSpPr txBox="1"/>
            <p:nvPr/>
          </p:nvSpPr>
          <p:spPr>
            <a:xfrm>
              <a:off x="235352" y="4630939"/>
              <a:ext cx="155852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900" dirty="0" smtClean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Molding Machine</a:t>
              </a:r>
              <a:endParaRPr kumimoji="1" lang="ja-JP" altLang="en-US" sz="9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pic>
        <p:nvPicPr>
          <p:cNvPr id="64" name="図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5214" y="2027417"/>
            <a:ext cx="1330560" cy="864000"/>
          </a:xfrm>
          <a:prstGeom prst="rect">
            <a:avLst/>
          </a:prstGeom>
        </p:spPr>
      </p:pic>
      <p:sp>
        <p:nvSpPr>
          <p:cNvPr id="65" name="テキスト ボックス 64"/>
          <p:cNvSpPr txBox="1"/>
          <p:nvPr/>
        </p:nvSpPr>
        <p:spPr>
          <a:xfrm rot="20961025">
            <a:off x="7476981" y="2132316"/>
            <a:ext cx="1141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rgbClr val="FF66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More Details!</a:t>
            </a:r>
            <a:endParaRPr lang="en-US" altLang="ja-JP" sz="1200" b="1" dirty="0">
              <a:solidFill>
                <a:srgbClr val="FF6600"/>
              </a:solidFill>
              <a:latin typeface="+mj-ea"/>
            </a:endParaRPr>
          </a:p>
        </p:txBody>
      </p:sp>
      <p:grpSp>
        <p:nvGrpSpPr>
          <p:cNvPr id="88" name="グループ化 87"/>
          <p:cNvGrpSpPr/>
          <p:nvPr/>
        </p:nvGrpSpPr>
        <p:grpSpPr>
          <a:xfrm>
            <a:off x="3083062" y="417505"/>
            <a:ext cx="1136850" cy="928978"/>
            <a:chOff x="488603" y="166772"/>
            <a:chExt cx="1136850" cy="928978"/>
          </a:xfrm>
        </p:grpSpPr>
        <p:pic>
          <p:nvPicPr>
            <p:cNvPr id="92" name="図 91"/>
            <p:cNvPicPr>
              <a:picLocks noChangeAspect="1"/>
            </p:cNvPicPr>
            <p:nvPr/>
          </p:nvPicPr>
          <p:blipFill>
            <a:blip r:embed="rId7">
              <a:lum bright="70000" contrast="-70000"/>
            </a:blip>
            <a:stretch>
              <a:fillRect/>
            </a:stretch>
          </p:blipFill>
          <p:spPr>
            <a:xfrm rot="20927473">
              <a:off x="526737" y="166772"/>
              <a:ext cx="1060583" cy="928978"/>
            </a:xfrm>
            <a:prstGeom prst="rect">
              <a:avLst/>
            </a:prstGeom>
          </p:spPr>
        </p:pic>
        <p:sp>
          <p:nvSpPr>
            <p:cNvPr id="93" name="テキスト ボックス 92"/>
            <p:cNvSpPr txBox="1"/>
            <p:nvPr/>
          </p:nvSpPr>
          <p:spPr>
            <a:xfrm rot="20961025">
              <a:off x="488603" y="369651"/>
              <a:ext cx="11368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FF3399"/>
                  </a:solidFill>
                  <a:latin typeface="Cooper Black" panose="0208090404030B020404" pitchFamily="18" charset="0"/>
                  <a:ea typeface="HG丸ｺﾞｼｯｸM-PRO" panose="020F0600000000000000" pitchFamily="50" charset="-128"/>
                </a:rPr>
                <a:t>Good</a:t>
              </a:r>
            </a:p>
          </p:txBody>
        </p:sp>
      </p:grpSp>
      <p:sp>
        <p:nvSpPr>
          <p:cNvPr id="94" name="テキスト ボックス 93"/>
          <p:cNvSpPr txBox="1"/>
          <p:nvPr/>
        </p:nvSpPr>
        <p:spPr>
          <a:xfrm>
            <a:off x="4346690" y="374163"/>
            <a:ext cx="74094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Reabsorption of the material after drying and </a:t>
            </a:r>
          </a:p>
          <a:p>
            <a:r>
              <a:rPr lang="en-US" altLang="ja-JP" sz="2000" b="1" dirty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temperature drop are reduced by </a:t>
            </a:r>
          </a:p>
          <a:p>
            <a:r>
              <a:rPr lang="en-US" altLang="ja-JP" sz="2000" b="1" dirty="0">
                <a:solidFill>
                  <a:srgbClr val="FF3399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filling the material conveying line with dehumidified dry air!</a:t>
            </a:r>
          </a:p>
        </p:txBody>
      </p:sp>
    </p:spTree>
    <p:extLst>
      <p:ext uri="{BB962C8B-B14F-4D97-AF65-F5344CB8AC3E}">
        <p14:creationId xmlns:p14="http://schemas.microsoft.com/office/powerpoint/2010/main" val="128346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グループ化 66"/>
          <p:cNvGrpSpPr/>
          <p:nvPr/>
        </p:nvGrpSpPr>
        <p:grpSpPr>
          <a:xfrm>
            <a:off x="9216722" y="226131"/>
            <a:ext cx="2784548" cy="3576537"/>
            <a:chOff x="7567186" y="3068928"/>
            <a:chExt cx="2784548" cy="3576537"/>
          </a:xfrm>
        </p:grpSpPr>
        <p:pic>
          <p:nvPicPr>
            <p:cNvPr id="68" name="図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7186" y="3068928"/>
              <a:ext cx="1942125" cy="3402499"/>
            </a:xfrm>
            <a:prstGeom prst="rect">
              <a:avLst/>
            </a:prstGeom>
          </p:spPr>
        </p:pic>
        <p:sp>
          <p:nvSpPr>
            <p:cNvPr id="69" name="テキスト ボックス 68"/>
            <p:cNvSpPr txBox="1"/>
            <p:nvPr/>
          </p:nvSpPr>
          <p:spPr>
            <a:xfrm>
              <a:off x="8948786" y="6276133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MJ5-i-150-J</a:t>
              </a:r>
              <a:endParaRPr kumimoji="1" lang="ja-JP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7033848" y="4812649"/>
            <a:ext cx="5004872" cy="738664"/>
            <a:chOff x="7164478" y="4812649"/>
            <a:chExt cx="5004872" cy="738664"/>
          </a:xfrm>
        </p:grpSpPr>
        <p:grpSp>
          <p:nvGrpSpPr>
            <p:cNvPr id="11" name="グループ化 10"/>
            <p:cNvGrpSpPr/>
            <p:nvPr/>
          </p:nvGrpSpPr>
          <p:grpSpPr>
            <a:xfrm>
              <a:off x="7164478" y="4864652"/>
              <a:ext cx="862737" cy="634658"/>
              <a:chOff x="432253" y="202238"/>
              <a:chExt cx="862737" cy="634658"/>
            </a:xfrm>
          </p:grpSpPr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</a:blip>
              <a:stretch>
                <a:fillRect/>
              </a:stretch>
            </p:blipFill>
            <p:spPr>
              <a:xfrm rot="20927473">
                <a:off x="501337" y="202238"/>
                <a:ext cx="724568" cy="634658"/>
              </a:xfrm>
              <a:prstGeom prst="rect">
                <a:avLst/>
              </a:prstGeom>
            </p:spPr>
          </p:pic>
          <p:sp>
            <p:nvSpPr>
              <p:cNvPr id="15" name="テキスト ボックス 14"/>
              <p:cNvSpPr txBox="1"/>
              <p:nvPr/>
            </p:nvSpPr>
            <p:spPr>
              <a:xfrm rot="20961025">
                <a:off x="432253" y="319512"/>
                <a:ext cx="8627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srgbClr val="FF3399"/>
                    </a:solidFill>
                    <a:latin typeface="Cooper Black" panose="0208090404030B020404" pitchFamily="18" charset="0"/>
                    <a:ea typeface="HG丸ｺﾞｼｯｸM-PRO" panose="020F0600000000000000" pitchFamily="50" charset="-128"/>
                  </a:rPr>
                  <a:t>Good</a:t>
                </a:r>
              </a:p>
            </p:txBody>
          </p:sp>
        </p:grpSp>
        <p:sp>
          <p:nvSpPr>
            <p:cNvPr id="16" name="テキスト ボックス 15"/>
            <p:cNvSpPr txBox="1"/>
            <p:nvPr/>
          </p:nvSpPr>
          <p:spPr>
            <a:xfrm>
              <a:off x="8100607" y="4812649"/>
              <a:ext cx="406874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solidFill>
                    <a:srgbClr val="FF3399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Preheat the regeneration heating air with </a:t>
              </a:r>
            </a:p>
            <a:p>
              <a:r>
                <a:rPr lang="en-US" altLang="ja-JP" sz="1400" b="1" dirty="0">
                  <a:solidFill>
                    <a:srgbClr val="FF3399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waste heat to reduce the power consumption </a:t>
              </a:r>
            </a:p>
            <a:p>
              <a:r>
                <a:rPr lang="en-US" altLang="ja-JP" sz="1400" b="1" dirty="0">
                  <a:solidFill>
                    <a:srgbClr val="FF3399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of regeneration heater!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7033848" y="5827516"/>
            <a:ext cx="4248254" cy="738664"/>
            <a:chOff x="7164478" y="5827516"/>
            <a:chExt cx="4248254" cy="738664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7164478" y="5879519"/>
              <a:ext cx="862737" cy="634658"/>
              <a:chOff x="432253" y="202238"/>
              <a:chExt cx="862737" cy="634658"/>
            </a:xfrm>
          </p:grpSpPr>
          <p:pic>
            <p:nvPicPr>
              <p:cNvPr id="28" name="図 27"/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</a:blip>
              <a:stretch>
                <a:fillRect/>
              </a:stretch>
            </p:blipFill>
            <p:spPr>
              <a:xfrm rot="20927473">
                <a:off x="501337" y="202238"/>
                <a:ext cx="724568" cy="634658"/>
              </a:xfrm>
              <a:prstGeom prst="rect">
                <a:avLst/>
              </a:prstGeom>
            </p:spPr>
          </p:pic>
          <p:sp>
            <p:nvSpPr>
              <p:cNvPr id="30" name="テキスト ボックス 29"/>
              <p:cNvSpPr txBox="1"/>
              <p:nvPr/>
            </p:nvSpPr>
            <p:spPr>
              <a:xfrm rot="20961025">
                <a:off x="432253" y="319512"/>
                <a:ext cx="8627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 smtClean="0">
                    <a:solidFill>
                      <a:srgbClr val="FF3399"/>
                    </a:solidFill>
                    <a:latin typeface="Cooper Black" panose="0208090404030B020404" pitchFamily="18" charset="0"/>
                    <a:ea typeface="HG丸ｺﾞｼｯｸM-PRO" panose="020F0600000000000000" pitchFamily="50" charset="-128"/>
                  </a:rPr>
                  <a:t>Good</a:t>
                </a:r>
              </a:p>
            </p:txBody>
          </p:sp>
        </p:grpSp>
        <p:sp>
          <p:nvSpPr>
            <p:cNvPr id="27" name="テキスト ボックス 26"/>
            <p:cNvSpPr txBox="1"/>
            <p:nvPr/>
          </p:nvSpPr>
          <p:spPr>
            <a:xfrm>
              <a:off x="8100607" y="5827516"/>
              <a:ext cx="331212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b="1" dirty="0">
                  <a:solidFill>
                    <a:srgbClr val="FF3399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Lower exhaust temperature reduces </a:t>
              </a:r>
            </a:p>
            <a:p>
              <a:r>
                <a:rPr lang="en-US" altLang="ja-JP" sz="1400" b="1" dirty="0">
                  <a:solidFill>
                    <a:srgbClr val="FF3399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air conditioning equipment load and </a:t>
              </a:r>
            </a:p>
            <a:p>
              <a:r>
                <a:rPr lang="en-US" altLang="ja-JP" sz="1400" b="1" dirty="0">
                  <a:solidFill>
                    <a:srgbClr val="FF3399"/>
                  </a:solidFill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saves energy!</a:t>
              </a: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373759" y="2328397"/>
            <a:ext cx="835735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The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energy-saving technology </a:t>
            </a:r>
            <a:r>
              <a:rPr lang="en-US" altLang="ja-JP" sz="2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of MJ5-i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is </a:t>
            </a:r>
            <a:endParaRPr lang="en-US" altLang="ja-JP" sz="2400" dirty="0" smtClean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  <a:p>
            <a:r>
              <a:rPr lang="en-US" altLang="ja-JP" sz="28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MATSUI</a:t>
            </a:r>
            <a:r>
              <a:rPr lang="ja-JP" altLang="en-US" sz="28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‘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</a:t>
            </a:r>
            <a:r>
              <a:rPr lang="ja-JP" altLang="en-US" sz="28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800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technology</a:t>
            </a:r>
            <a:r>
              <a:rPr lang="en-US" altLang="ja-JP" sz="28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2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that other companies </a:t>
            </a:r>
            <a:r>
              <a:rPr lang="en-US" altLang="ja-JP" sz="24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cannot do</a:t>
            </a:r>
            <a:r>
              <a:rPr lang="en-US" altLang="ja-JP" sz="24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.</a:t>
            </a: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467409" y="3116438"/>
            <a:ext cx="17347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(Patent</a:t>
            </a:r>
            <a:r>
              <a:rPr lang="ja-JP" altLang="en-US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No.</a:t>
            </a:r>
            <a:r>
              <a:rPr lang="ja-JP" altLang="en-US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JP</a:t>
            </a:r>
            <a:r>
              <a:rPr lang="ja-JP" altLang="en-US" sz="11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100" dirty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5420375)</a:t>
            </a:r>
            <a:endParaRPr kumimoji="1" lang="ja-JP" altLang="en-US" sz="11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1D8A5-A136-420D-8DC1-F8F09AF89A42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998984" cy="2292295"/>
          </a:xfrm>
          <a:prstGeom prst="rect">
            <a:avLst/>
          </a:prstGeom>
        </p:spPr>
      </p:pic>
      <p:sp>
        <p:nvSpPr>
          <p:cNvPr id="49" name="テキスト ボックス 48"/>
          <p:cNvSpPr txBox="1"/>
          <p:nvPr/>
        </p:nvSpPr>
        <p:spPr>
          <a:xfrm rot="20987309">
            <a:off x="223183" y="186090"/>
            <a:ext cx="48846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800" dirty="0" smtClean="0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Because </a:t>
            </a:r>
          </a:p>
          <a:p>
            <a:pPr algn="ctr"/>
            <a:r>
              <a:rPr lang="en-US" altLang="ja-JP" sz="4800" dirty="0" smtClean="0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we</a:t>
            </a:r>
            <a:r>
              <a:rPr kumimoji="1" lang="en-US" altLang="ja-JP" sz="4800" dirty="0" smtClean="0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are MATSUI</a:t>
            </a:r>
            <a:r>
              <a:rPr kumimoji="1" lang="ja-JP" altLang="en-US" sz="4800" dirty="0" smtClean="0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 </a:t>
            </a:r>
            <a:r>
              <a:rPr kumimoji="1" lang="en-US" altLang="ja-JP" sz="4800" dirty="0" smtClean="0">
                <a:ln w="0"/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!</a:t>
            </a:r>
            <a:endParaRPr kumimoji="1" lang="ja-JP" altLang="en-US" sz="4800" dirty="0">
              <a:ln w="0"/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50" name="グループ化 49"/>
          <p:cNvGrpSpPr/>
          <p:nvPr/>
        </p:nvGrpSpPr>
        <p:grpSpPr>
          <a:xfrm>
            <a:off x="332213" y="3392768"/>
            <a:ext cx="6989518" cy="3441916"/>
            <a:chOff x="3366197" y="1850347"/>
            <a:chExt cx="10027533" cy="4937953"/>
          </a:xfrm>
        </p:grpSpPr>
        <p:pic>
          <p:nvPicPr>
            <p:cNvPr id="51" name="図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197" y="2694731"/>
              <a:ext cx="8491617" cy="3821083"/>
            </a:xfrm>
            <a:prstGeom prst="rect">
              <a:avLst/>
            </a:prstGeom>
          </p:spPr>
        </p:pic>
        <p:grpSp>
          <p:nvGrpSpPr>
            <p:cNvPr id="57" name="グループ化 56"/>
            <p:cNvGrpSpPr/>
            <p:nvPr/>
          </p:nvGrpSpPr>
          <p:grpSpPr>
            <a:xfrm>
              <a:off x="3874667" y="1850347"/>
              <a:ext cx="9519063" cy="4937953"/>
              <a:chOff x="3874667" y="1850347"/>
              <a:chExt cx="9519063" cy="4937953"/>
            </a:xfrm>
          </p:grpSpPr>
          <p:sp>
            <p:nvSpPr>
              <p:cNvPr id="59" name="テキスト ボックス 58"/>
              <p:cNvSpPr txBox="1"/>
              <p:nvPr/>
            </p:nvSpPr>
            <p:spPr>
              <a:xfrm>
                <a:off x="3874667" y="6150702"/>
                <a:ext cx="1382611" cy="309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Molding Machine</a:t>
                </a:r>
                <a:endParaRPr kumimoji="1" lang="ja-JP" altLang="en-US" sz="8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0" name="テキスト ボックス 59"/>
              <p:cNvSpPr txBox="1"/>
              <p:nvPr/>
            </p:nvSpPr>
            <p:spPr>
              <a:xfrm>
                <a:off x="4451778" y="3108616"/>
                <a:ext cx="1159537" cy="309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Material Tank</a:t>
                </a:r>
                <a:endParaRPr kumimoji="1" lang="ja-JP" altLang="en-US" sz="8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1" name="テキスト ボックス 60"/>
              <p:cNvSpPr txBox="1"/>
              <p:nvPr/>
            </p:nvSpPr>
            <p:spPr>
              <a:xfrm>
                <a:off x="7820373" y="4359692"/>
                <a:ext cx="731782" cy="485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 </a:t>
                </a:r>
              </a:p>
              <a:p>
                <a:r>
                  <a:rPr kumimoji="1"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Heater</a:t>
                </a:r>
                <a:endParaRPr kumimoji="1" lang="ja-JP" altLang="en-US" sz="8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2" name="テキスト ボックス 61"/>
              <p:cNvSpPr txBox="1"/>
              <p:nvPr/>
            </p:nvSpPr>
            <p:spPr>
              <a:xfrm>
                <a:off x="6780718" y="4315951"/>
                <a:ext cx="750180" cy="485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 </a:t>
                </a:r>
              </a:p>
              <a:p>
                <a:r>
                  <a:rPr lang="en-US" altLang="ja-JP" sz="8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</a:t>
                </a:r>
                <a:r>
                  <a:rPr kumimoji="1"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opper</a:t>
                </a:r>
                <a:endParaRPr kumimoji="1" lang="ja-JP" altLang="en-US" sz="8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3" name="テキスト ボックス 62"/>
              <p:cNvSpPr txBox="1"/>
              <p:nvPr/>
            </p:nvSpPr>
            <p:spPr>
              <a:xfrm>
                <a:off x="7526894" y="5970797"/>
                <a:ext cx="1341215" cy="309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Discharge Valve</a:t>
                </a:r>
              </a:p>
            </p:txBody>
          </p:sp>
          <p:sp>
            <p:nvSpPr>
              <p:cNvPr id="64" name="テキスト ボックス 63"/>
              <p:cNvSpPr txBox="1"/>
              <p:nvPr/>
            </p:nvSpPr>
            <p:spPr>
              <a:xfrm>
                <a:off x="9475626" y="6075353"/>
                <a:ext cx="1182534" cy="309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Drying Blower</a:t>
                </a:r>
                <a:endParaRPr kumimoji="1" lang="ja-JP" altLang="en-US" sz="8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5" name="テキスト ボックス 64"/>
              <p:cNvSpPr txBox="1"/>
              <p:nvPr/>
            </p:nvSpPr>
            <p:spPr>
              <a:xfrm>
                <a:off x="10497865" y="6479213"/>
                <a:ext cx="1456203" cy="309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Conveying Blower</a:t>
                </a:r>
                <a:endParaRPr kumimoji="1" lang="ja-JP" altLang="en-US" sz="8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6" name="テキスト ボックス 65"/>
              <p:cNvSpPr txBox="1"/>
              <p:nvPr/>
            </p:nvSpPr>
            <p:spPr>
              <a:xfrm>
                <a:off x="10815578" y="5840214"/>
                <a:ext cx="699586" cy="309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Cooler</a:t>
                </a:r>
                <a:endParaRPr kumimoji="1" lang="ja-JP" altLang="en-US" sz="8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0" name="テキスト ボックス 69"/>
              <p:cNvSpPr txBox="1"/>
              <p:nvPr/>
            </p:nvSpPr>
            <p:spPr>
              <a:xfrm>
                <a:off x="8072253" y="5415799"/>
                <a:ext cx="1095144" cy="485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Honeycomb </a:t>
                </a:r>
              </a:p>
              <a:p>
                <a:r>
                  <a:rPr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Rotor</a:t>
                </a:r>
              </a:p>
            </p:txBody>
          </p:sp>
          <p:sp>
            <p:nvSpPr>
              <p:cNvPr id="71" name="テキスト ボックス 70"/>
              <p:cNvSpPr txBox="1"/>
              <p:nvPr/>
            </p:nvSpPr>
            <p:spPr>
              <a:xfrm>
                <a:off x="9311132" y="3293481"/>
                <a:ext cx="1196333" cy="485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Regeneration </a:t>
                </a:r>
              </a:p>
              <a:p>
                <a:r>
                  <a:rPr kumimoji="1"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Heater</a:t>
                </a:r>
                <a:endParaRPr kumimoji="1" lang="ja-JP" altLang="en-US" sz="8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2" name="テキスト ボックス 71"/>
              <p:cNvSpPr txBox="1"/>
              <p:nvPr/>
            </p:nvSpPr>
            <p:spPr>
              <a:xfrm>
                <a:off x="10294112" y="4190638"/>
                <a:ext cx="1327417" cy="3090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8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Heat </a:t>
                </a:r>
                <a:r>
                  <a:rPr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Exchanger</a:t>
                </a:r>
                <a:endParaRPr kumimoji="1" lang="ja-JP" altLang="en-US" sz="8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3" name="テキスト ボックス 72"/>
              <p:cNvSpPr txBox="1"/>
              <p:nvPr/>
            </p:nvSpPr>
            <p:spPr>
              <a:xfrm>
                <a:off x="10098467" y="4983385"/>
                <a:ext cx="1196333" cy="4857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Regeneration </a:t>
                </a:r>
              </a:p>
              <a:p>
                <a:r>
                  <a:rPr lang="en-US" altLang="ja-JP" sz="8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B</a:t>
                </a:r>
                <a:r>
                  <a:rPr lang="en-US" altLang="ja-JP" sz="8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lower</a:t>
                </a:r>
                <a:endParaRPr kumimoji="1" lang="ja-JP" altLang="en-US" sz="8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74" name="角丸四角形吹き出し 73"/>
              <p:cNvSpPr/>
              <p:nvPr/>
            </p:nvSpPr>
            <p:spPr>
              <a:xfrm>
                <a:off x="10507465" y="1850347"/>
                <a:ext cx="2886265" cy="1473851"/>
              </a:xfrm>
              <a:prstGeom prst="wedgeRoundRectCallout">
                <a:avLst>
                  <a:gd name="adj1" fmla="val -31457"/>
                  <a:gd name="adj2" fmla="val 112649"/>
                  <a:gd name="adj3" fmla="val 16667"/>
                </a:avLst>
              </a:prstGeom>
              <a:solidFill>
                <a:srgbClr val="FFDDFF">
                  <a:alpha val="40000"/>
                </a:srgbClr>
              </a:solidFill>
              <a:ln w="28575">
                <a:solidFill>
                  <a:srgbClr val="FF3399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ja-JP" sz="12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Honeycomb regeneration heating exhaust and honeycomb regeneration cooling exhaust pass through </a:t>
                </a:r>
                <a:r>
                  <a:rPr lang="en-US" altLang="ja-JP" sz="12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heat </a:t>
                </a:r>
                <a:r>
                  <a:rPr lang="en-US" altLang="ja-JP" sz="1200" dirty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exchanger</a:t>
                </a:r>
                <a:r>
                  <a:rPr lang="en-US" altLang="ja-JP" sz="1200" dirty="0" smtClean="0">
                    <a:latin typeface="Arial" panose="020B0604020202020204" pitchFamily="34" charset="0"/>
                    <a:ea typeface="メイリオ" panose="020B0604030504040204" pitchFamily="50" charset="-128"/>
                    <a:cs typeface="Arial" panose="020B0604020202020204" pitchFamily="34" charset="0"/>
                  </a:rPr>
                  <a:t>.</a:t>
                </a:r>
                <a:endParaRPr kumimoji="1" lang="ja-JP" altLang="en-US" sz="12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9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9172</TotalTime>
  <Words>841</Words>
  <Application>Microsoft Office PowerPoint</Application>
  <PresentationFormat>ワイド画面</PresentationFormat>
  <Paragraphs>307</Paragraphs>
  <Slides>7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9" baseType="lpstr">
      <vt:lpstr>Arial Unicode MS</vt:lpstr>
      <vt:lpstr>HGP創英角ﾎﾟｯﾌﾟ体</vt:lpstr>
      <vt:lpstr>HGS創英角ﾎﾟｯﾌﾟ体</vt:lpstr>
      <vt:lpstr>HG丸ｺﾞｼｯｸM-PRO</vt:lpstr>
      <vt:lpstr>Meiryo UI</vt:lpstr>
      <vt:lpstr>ＭＳ Ｐゴシック</vt:lpstr>
      <vt:lpstr>メイリオ</vt:lpstr>
      <vt:lpstr>Arial</vt:lpstr>
      <vt:lpstr>Calibri</vt:lpstr>
      <vt:lpstr>Calibri Light</vt:lpstr>
      <vt:lpstr>Cooper Black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杉浦 千絵</dc:creator>
  <cp:lastModifiedBy>杉浦</cp:lastModifiedBy>
  <cp:revision>362</cp:revision>
  <cp:lastPrinted>2019-05-24T06:12:01Z</cp:lastPrinted>
  <dcterms:created xsi:type="dcterms:W3CDTF">2019-05-23T04:28:12Z</dcterms:created>
  <dcterms:modified xsi:type="dcterms:W3CDTF">2020-06-23T02:26:56Z</dcterms:modified>
</cp:coreProperties>
</file>